
<file path=[Content_Types].xml><?xml version="1.0" encoding="utf-8"?>
<Types xmlns="http://schemas.openxmlformats.org/package/2006/content-types">
  <Default Extension="fntdata" ContentType="application/x-fontdata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sldIdLst>
    <p:sldId id="257" r:id="rId2"/>
    <p:sldId id="315" r:id="rId3"/>
    <p:sldId id="327" r:id="rId4"/>
    <p:sldId id="319" r:id="rId5"/>
    <p:sldId id="321" r:id="rId6"/>
    <p:sldId id="316" r:id="rId7"/>
    <p:sldId id="258" r:id="rId8"/>
    <p:sldId id="323" r:id="rId9"/>
    <p:sldId id="317" r:id="rId10"/>
    <p:sldId id="322" r:id="rId11"/>
    <p:sldId id="324" r:id="rId12"/>
    <p:sldId id="325" r:id="rId13"/>
    <p:sldId id="320" r:id="rId14"/>
    <p:sldId id="305" r:id="rId15"/>
    <p:sldId id="326" r:id="rId16"/>
    <p:sldId id="265" r:id="rId17"/>
  </p:sldIdLst>
  <p:sldSz cx="18288000" cy="10287000"/>
  <p:notesSz cx="6858000" cy="9144000"/>
  <p:embeddedFontLst>
    <p:embeddedFont>
      <p:font typeface="Arimo" panose="020B0604020202020204" charset="0"/>
      <p:regular r:id="rId19"/>
    </p:embeddedFont>
  </p:embeddedFontLst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69" autoAdjust="0"/>
    <p:restoredTop sz="93907" autoAdjust="0"/>
  </p:normalViewPr>
  <p:slideViewPr>
    <p:cSldViewPr>
      <p:cViewPr varScale="1">
        <p:scale>
          <a:sx n="70" d="100"/>
          <a:sy n="70" d="100"/>
        </p:scale>
        <p:origin x="9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E6255-57E8-4B03-B2EB-2D6C2088CBC2}" type="datetimeFigureOut">
              <a:rPr lang="en-GB" smtClean="0"/>
              <a:t>31/07/2025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528981-88AD-4ADB-BF5F-A41C0FA28A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4210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91610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65F9A-D881-53C0-3F48-85259342D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EE0A15-DF52-ED2F-315E-6893B69755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F9A9520-3DDC-2416-DC5D-11264ED14A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18F4BA-DFCB-C806-08AE-E01C6AEE3A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0469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4E463F-809A-BE18-D0AD-E638986A4D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7010BF-65FC-63F3-DE27-3752CFCFBE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3CD3B-E5A4-4786-E14C-98DB126CE6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872328-9A48-A1EC-CED4-7CD2BE7485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2082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C5C99-3AB7-D7CD-9AA5-E57452BCE2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D7DB6A-6603-50F7-4D4A-5A929F1A50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1F0F375-11F6-61A7-B2F3-2012A3DF86A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F2E248-ECFC-40A1-D35C-68B3DFB2B4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506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3233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977AC-077F-C570-52C2-E8F1A7D38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9808C6-5F9B-439C-7976-B9A10C5C4B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B43971-D585-CA9C-DEE4-D56BA1E1C5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1181FD-1EA9-359F-0CAC-081B0DFA72D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338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1" dirty="0">
              <a:solidFill>
                <a:schemeClr val="bg1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394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9C44B-D2EF-F52C-0670-6CF193855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50AC27-855C-A95F-4C87-7BC1FA7B07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00FB63A-4937-72E5-FCF6-F6721E2474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DCDC46-58CC-FDFE-E305-3740E74903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839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8ADD0-77C8-F031-2FCC-024A5A17D6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75DF67-8B71-AF7F-718A-82A9C956FD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3E9E18-D7B2-3B6B-7962-AE5043E986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62D62-0978-5ED0-821A-5A6D2B19E4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2926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6A5B7-BEF2-1A89-99FF-72A6CEF69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B900B9-EDEB-CE84-B576-6EDDD6049E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BE11AF-9E54-9561-93DA-12D5E50AC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8CE2F7-C6C5-E754-4681-33FCDFE951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688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6DADA2-4ECC-4D74-D602-3EC79B3BC9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F59A96-7D0D-7E27-D93F-DC1C4C57B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A873A51-5AA3-2F87-0CFA-62C95D5F775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915C5-B2A0-F891-1782-CBA2586040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250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8770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AF16C0-857E-7C30-A2F3-BFB193524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556EDF-6D49-224D-CD29-3A014E41F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65F9FC-55C0-BDE9-0B98-7A3677D88C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4DB15-A47C-DFD6-0378-3335BCDE63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3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F5B9FE-82B3-3CD7-95E9-00EB9E5A6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4242B4-8DC5-A486-8D3E-4FADF0DD3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931B39-C7E1-B2E7-5FC5-C49EA4DAE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875962-D5D8-5EB8-471F-C0293E7FA2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603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D89A1-3ED9-DB98-34CB-F78283728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5BF151-7BC7-5660-7DDA-8DB8F6D676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E29BB2-73FF-5C38-3A5D-42EBEF5F08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9AD5C8-4CF8-C278-1FD2-5E690DFD0D9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528981-88AD-4ADB-BF5F-A41C0FA28A12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415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mo" panose="020B0604020202020204" charset="0"/>
                <a:ea typeface="Arimo" panose="020B0604020202020204" charset="0"/>
                <a:cs typeface="Arimo" panose="020B060402020202020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mo" panose="020B0604020202020204" charset="0"/>
          <a:ea typeface="Arimo" panose="020B0604020202020204" charset="0"/>
          <a:cs typeface="Arimo" panose="020B060402020202020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4.xml"/><Relationship Id="rId7" Type="http://schemas.openxmlformats.org/officeDocument/2006/relationships/hyperlink" Target="https://www.slido.com/powerpoint-polling?utm_source=powerpoint&amp;utm_medium=placeholder-slide" TargetMode="External"/><Relationship Id="rId12" Type="http://schemas.openxmlformats.org/officeDocument/2006/relationships/image" Target="../media/image8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www.slido.com/support/ppi/how-to-change-the-design" TargetMode="External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313" y="0"/>
            <a:ext cx="7377678" cy="10287000"/>
            <a:chOff x="0" y="0"/>
            <a:chExt cx="2691397" cy="404888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691397" cy="4048889"/>
            </a:xfrm>
            <a:custGeom>
              <a:avLst/>
              <a:gdLst/>
              <a:ahLst/>
              <a:cxnLst/>
              <a:rect l="l" t="t" r="r" b="b"/>
              <a:pathLst>
                <a:path w="2691397" h="4048889">
                  <a:moveTo>
                    <a:pt x="0" y="0"/>
                  </a:moveTo>
                  <a:lnTo>
                    <a:pt x="2691397" y="0"/>
                  </a:lnTo>
                  <a:lnTo>
                    <a:pt x="2691397" y="4048889"/>
                  </a:lnTo>
                  <a:lnTo>
                    <a:pt x="0" y="4048889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485126" y="5799964"/>
            <a:ext cx="6400800" cy="13394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14"/>
              </a:lnSpc>
            </a:pPr>
            <a:r>
              <a:rPr lang="en-US" sz="3600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Patient Participation Group</a:t>
            </a:r>
          </a:p>
          <a:p>
            <a:pPr algn="ctr">
              <a:lnSpc>
                <a:spcPts val="5514"/>
              </a:lnSpc>
            </a:pPr>
            <a:r>
              <a:rPr lang="en-US" sz="3600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August 2025</a:t>
            </a:r>
          </a:p>
        </p:txBody>
      </p:sp>
      <p:pic>
        <p:nvPicPr>
          <p:cNvPr id="11" name="Picture 10" descr="A blue and white logo&#10;&#10;AI-generated content may be incorrect.">
            <a:extLst>
              <a:ext uri="{FF2B5EF4-FFF2-40B4-BE49-F238E27FC236}">
                <a16:creationId xmlns:a16="http://schemas.microsoft.com/office/drawing/2014/main" id="{6923FAE3-44E4-337C-2DAC-B40C901F1F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752" y="3605973"/>
            <a:ext cx="2819400" cy="1762125"/>
          </a:xfrm>
          <a:prstGeom prst="rect">
            <a:avLst/>
          </a:prstGeom>
        </p:spPr>
      </p:pic>
      <p:sp>
        <p:nvSpPr>
          <p:cNvPr id="4" name="TextBox 11">
            <a:extLst>
              <a:ext uri="{FF2B5EF4-FFF2-40B4-BE49-F238E27FC236}">
                <a16:creationId xmlns:a16="http://schemas.microsoft.com/office/drawing/2014/main" id="{16464F74-1609-71B6-24F8-DD18C287A871}"/>
              </a:ext>
            </a:extLst>
          </p:cNvPr>
          <p:cNvSpPr txBox="1"/>
          <p:nvPr/>
        </p:nvSpPr>
        <p:spPr>
          <a:xfrm>
            <a:off x="9753600" y="3086100"/>
            <a:ext cx="5540120" cy="489505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3500"/>
              </a:lnSpc>
            </a:pPr>
            <a:r>
              <a:rPr lang="en-US" sz="48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Meeting Overview</a:t>
            </a:r>
          </a:p>
          <a:p>
            <a:pPr algn="just">
              <a:lnSpc>
                <a:spcPts val="3500"/>
              </a:lnSpc>
            </a:pPr>
            <a:endParaRPr lang="en-GB" sz="2400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Updates from May meeting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Review of current access routes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Introducing new tools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Listening to your feedback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Working together to improve access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Q&amp;A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0000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Next Meeting</a:t>
            </a: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285750" indent="-285750" algn="just">
              <a:lnSpc>
                <a:spcPts val="3500"/>
              </a:lnSpc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0000"/>
              </a:solidFill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AF7B0-94C4-6288-4492-C478A704F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614B3C43-7751-AA74-43D6-7EB23A0E2E46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8F9CB807-F8A8-2799-1B92-74998AD16626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26D64273-24FB-6C73-AC80-B0C50B4EFCCD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B3084F7F-9DD6-5284-4D11-EE58BB8E4C4A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CD0124C7-7414-4F9A-BB4A-93D666C184D4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469D4ECA-0CA2-46A2-0CC6-68CA10F73101}"/>
              </a:ext>
            </a:extLst>
          </p:cNvPr>
          <p:cNvSpPr txBox="1"/>
          <p:nvPr/>
        </p:nvSpPr>
        <p:spPr>
          <a:xfrm>
            <a:off x="11860373" y="2624198"/>
            <a:ext cx="2653574" cy="1868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Getting you the help you need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A3F2EC-E73F-4AD7-B3D9-41AB0194E4B7}"/>
              </a:ext>
            </a:extLst>
          </p:cNvPr>
          <p:cNvSpPr txBox="1"/>
          <p:nvPr/>
        </p:nvSpPr>
        <p:spPr>
          <a:xfrm>
            <a:off x="1371600" y="2604295"/>
            <a:ext cx="87630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Why SystmConnect?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Integrates with existing routes and clinical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No account required – but you can log in using NHS App or SystmOnline/</a:t>
            </a:r>
            <a:r>
              <a:rPr lang="en-GB" sz="2400" dirty="0" err="1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Airmid</a:t>
            </a: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credentials to speed things 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Reduce pressure on phone lines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Easier for patients to explain their needs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Prioritised based on clinical need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Speeds up response for many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No need to queue - Submit non-urgent / routine requests and await a response</a:t>
            </a:r>
          </a:p>
        </p:txBody>
      </p:sp>
    </p:spTree>
    <p:extLst>
      <p:ext uri="{BB962C8B-B14F-4D97-AF65-F5344CB8AC3E}">
        <p14:creationId xmlns:p14="http://schemas.microsoft.com/office/powerpoint/2010/main" val="2164111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CA815-7D22-475D-ED6B-F8A3FE99EC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7B94E37D-1145-0BF7-7F2A-F547B7E0500E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92FA2BCA-2294-41BE-AB2A-3975E1059F41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3D5B24C0-6AD5-8F98-55DD-DADC871BE70B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90626438-A072-5781-8589-A879FFB45DF6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408407ED-5954-6106-5009-51E6411B3D24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2A870476-68A1-F465-3A16-23C8E547DFAE}"/>
              </a:ext>
            </a:extLst>
          </p:cNvPr>
          <p:cNvSpPr txBox="1"/>
          <p:nvPr/>
        </p:nvSpPr>
        <p:spPr>
          <a:xfrm>
            <a:off x="11860373" y="2915919"/>
            <a:ext cx="2653574" cy="12271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Looking Forward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26D8F73-209F-7DC5-0C3F-18EFE80DA7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253068"/>
            <a:ext cx="8305800" cy="30469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What’s Next?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Campaign to raise awareness of access options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Ongoing staff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Patient feedback built into every stage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Monitoring how each route is used</a:t>
            </a:r>
          </a:p>
        </p:txBody>
      </p:sp>
    </p:spTree>
    <p:extLst>
      <p:ext uri="{BB962C8B-B14F-4D97-AF65-F5344CB8AC3E}">
        <p14:creationId xmlns:p14="http://schemas.microsoft.com/office/powerpoint/2010/main" val="2115604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8FC885-FD68-AD67-10CB-D248A1601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1DE66B93-419E-130F-1CE7-72548178C01A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154B8733-D5A1-A7CD-2BDD-8D315B66830C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A1298A15-7973-5B97-7CFE-AC6AA63CABD7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239D1BDB-738E-692A-0C57-4562558E0A99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C760596D-BEE8-0B2D-0AD8-501994726530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4F54A063-3FBC-843C-9B96-2FF4F039B9D2}"/>
              </a:ext>
            </a:extLst>
          </p:cNvPr>
          <p:cNvSpPr txBox="1"/>
          <p:nvPr/>
        </p:nvSpPr>
        <p:spPr>
          <a:xfrm>
            <a:off x="11860373" y="2915919"/>
            <a:ext cx="2653574" cy="12271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Getting Involved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45547F-62BA-EC62-5D37-BCEB87F22672}"/>
              </a:ext>
            </a:extLst>
          </p:cNvPr>
          <p:cNvSpPr txBox="1"/>
          <p:nvPr/>
        </p:nvSpPr>
        <p:spPr>
          <a:xfrm>
            <a:off x="1752600" y="3620006"/>
            <a:ext cx="6858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Your Role as the PPG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Share experiences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Spread awareness in the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Identify concerns or barriers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Help shape communication materials</a:t>
            </a:r>
          </a:p>
        </p:txBody>
      </p:sp>
    </p:spTree>
    <p:extLst>
      <p:ext uri="{BB962C8B-B14F-4D97-AF65-F5344CB8AC3E}">
        <p14:creationId xmlns:p14="http://schemas.microsoft.com/office/powerpoint/2010/main" val="4135672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3CE66C-F605-43C6-04C9-532C850EA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9D7A2929-727E-36A1-FAFF-35A617915D0A}"/>
              </a:ext>
            </a:extLst>
          </p:cNvPr>
          <p:cNvGrpSpPr/>
          <p:nvPr/>
        </p:nvGrpSpPr>
        <p:grpSpPr>
          <a:xfrm>
            <a:off x="14020800" y="0"/>
            <a:ext cx="4267200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2383B0CD-F732-A96E-D66D-3218C94FA60B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4DF47592-A24D-8D82-1D8A-28FFAFF535A9}"/>
              </a:ext>
            </a:extLst>
          </p:cNvPr>
          <p:cNvGrpSpPr>
            <a:grpSpLocks noChangeAspect="1"/>
          </p:cNvGrpSpPr>
          <p:nvPr/>
        </p:nvGrpSpPr>
        <p:grpSpPr>
          <a:xfrm>
            <a:off x="12219035" y="1492966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01324D0D-F068-ECAC-61BC-6FF8C950DF45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0F2700C1-6D0A-6600-DA9D-6BEB36EE2BB1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" name="TextBox 9">
            <a:extLst>
              <a:ext uri="{FF2B5EF4-FFF2-40B4-BE49-F238E27FC236}">
                <a16:creationId xmlns:a16="http://schemas.microsoft.com/office/drawing/2014/main" id="{BD7A6E27-3CE6-4FA6-DD5E-CB88BCCF0225}"/>
              </a:ext>
            </a:extLst>
          </p:cNvPr>
          <p:cNvSpPr txBox="1"/>
          <p:nvPr/>
        </p:nvSpPr>
        <p:spPr>
          <a:xfrm>
            <a:off x="12942246" y="2929366"/>
            <a:ext cx="2653574" cy="12271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Helping us to help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B32090-562F-C36B-28DA-587B1D57C14D}"/>
              </a:ext>
            </a:extLst>
          </p:cNvPr>
          <p:cNvSpPr txBox="1"/>
          <p:nvPr/>
        </p:nvSpPr>
        <p:spPr>
          <a:xfrm>
            <a:off x="1869353" y="3086100"/>
            <a:ext cx="94488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Brainstorm:</a:t>
            </a:r>
          </a:p>
          <a:p>
            <a:pPr>
              <a:buNone/>
            </a:pPr>
            <a:endParaRPr lang="en-GB" sz="4800" b="1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 groups, think about: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One concern/barrier that patients may experience when it comes to digital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One idea for how patients could be helped to feel more confident using online services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Excluding appointments, 3 reasons you might need to contact the practice</a:t>
            </a:r>
          </a:p>
        </p:txBody>
      </p:sp>
    </p:spTree>
    <p:extLst>
      <p:ext uri="{BB962C8B-B14F-4D97-AF65-F5344CB8AC3E}">
        <p14:creationId xmlns:p14="http://schemas.microsoft.com/office/powerpoint/2010/main" val="12637561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8798F176-84C8-50F9-941D-1C3620112727}"/>
              </a:ext>
            </a:extLst>
          </p:cNvPr>
          <p:cNvGrpSpPr/>
          <p:nvPr/>
        </p:nvGrpSpPr>
        <p:grpSpPr>
          <a:xfrm>
            <a:off x="0" y="0"/>
            <a:ext cx="18288000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6ADF92A1-68F9-3A9A-D295-23EE299600B1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070A22D4-9795-44BA-996B-D9B6006AEF93}"/>
              </a:ext>
            </a:extLst>
          </p:cNvPr>
          <p:cNvGrpSpPr>
            <a:grpSpLocks noChangeAspect="1"/>
          </p:cNvGrpSpPr>
          <p:nvPr/>
        </p:nvGrpSpPr>
        <p:grpSpPr>
          <a:xfrm>
            <a:off x="6566479" y="2760974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1BB667A-7F15-514E-1B1B-DB4439321E55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5D513232-47E6-CBA7-063E-1175A30FB5D0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4092D5E5-8505-CF0D-3B7F-059A89965CB3}"/>
              </a:ext>
            </a:extLst>
          </p:cNvPr>
          <p:cNvSpPr txBox="1"/>
          <p:nvPr/>
        </p:nvSpPr>
        <p:spPr>
          <a:xfrm>
            <a:off x="7391400" y="4457700"/>
            <a:ext cx="2450154" cy="5859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256413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37C19-232D-DE1E-C277-B67C7E86C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4C2F5C63-84E0-3D07-3FBC-FFBB37C1F999}"/>
              </a:ext>
            </a:extLst>
          </p:cNvPr>
          <p:cNvGrpSpPr/>
          <p:nvPr/>
        </p:nvGrpSpPr>
        <p:grpSpPr>
          <a:xfrm>
            <a:off x="14020800" y="0"/>
            <a:ext cx="4267200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54CDE1DA-82DC-8E22-4C75-48E569774360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66F8C2CD-B5D4-564D-0C93-6E209A53F1E8}"/>
              </a:ext>
            </a:extLst>
          </p:cNvPr>
          <p:cNvGrpSpPr>
            <a:grpSpLocks noChangeAspect="1"/>
          </p:cNvGrpSpPr>
          <p:nvPr/>
        </p:nvGrpSpPr>
        <p:grpSpPr>
          <a:xfrm>
            <a:off x="12219035" y="1492966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265ECB12-59C1-A148-30CF-7E0558D090D5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8F50240F-2284-09CC-37F8-6687B31252CD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4" name="TextBox 9">
            <a:extLst>
              <a:ext uri="{FF2B5EF4-FFF2-40B4-BE49-F238E27FC236}">
                <a16:creationId xmlns:a16="http://schemas.microsoft.com/office/drawing/2014/main" id="{CAEA54AF-7818-B868-B4F6-09C4C3BC5259}"/>
              </a:ext>
            </a:extLst>
          </p:cNvPr>
          <p:cNvSpPr txBox="1"/>
          <p:nvPr/>
        </p:nvSpPr>
        <p:spPr>
          <a:xfrm>
            <a:off x="12942246" y="2929366"/>
            <a:ext cx="2653574" cy="12271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Wrapping Up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968968" y="4176860"/>
            <a:ext cx="8674158" cy="13731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Questions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Updates from the practice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400" i="0" dirty="0">
                <a:effectLst/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Next meeting: Tues 11</a:t>
            </a:r>
            <a:r>
              <a:rPr lang="en-GB" sz="2400" i="0" baseline="30000" dirty="0">
                <a:effectLst/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th</a:t>
            </a:r>
            <a:r>
              <a:rPr lang="en-GB" sz="2400" i="0" dirty="0">
                <a:effectLst/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November</a:t>
            </a:r>
          </a:p>
        </p:txBody>
      </p:sp>
    </p:spTree>
    <p:extLst>
      <p:ext uri="{BB962C8B-B14F-4D97-AF65-F5344CB8AC3E}">
        <p14:creationId xmlns:p14="http://schemas.microsoft.com/office/powerpoint/2010/main" val="3612315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5">
            <a:extLst>
              <a:ext uri="{FF2B5EF4-FFF2-40B4-BE49-F238E27FC236}">
                <a16:creationId xmlns:a16="http://schemas.microsoft.com/office/drawing/2014/main" id="{01162E29-9247-A45C-9F42-B6D84AE2D05D}"/>
              </a:ext>
            </a:extLst>
          </p:cNvPr>
          <p:cNvGrpSpPr/>
          <p:nvPr/>
        </p:nvGrpSpPr>
        <p:grpSpPr>
          <a:xfrm>
            <a:off x="-16934" y="-29634"/>
            <a:ext cx="18304934" cy="6298959"/>
            <a:chOff x="1574699" y="434095"/>
            <a:chExt cx="2380840" cy="1786704"/>
          </a:xfrm>
          <a:solidFill>
            <a:schemeClr val="accent5">
              <a:lumMod val="50000"/>
            </a:schemeClr>
          </a:solidFill>
        </p:grpSpPr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791DBF4F-8C69-84E6-E245-7F64BF7A0073}"/>
                </a:ext>
              </a:extLst>
            </p:cNvPr>
            <p:cNvSpPr/>
            <p:nvPr/>
          </p:nvSpPr>
          <p:spPr>
            <a:xfrm>
              <a:off x="1574699" y="434095"/>
              <a:ext cx="2380840" cy="1786704"/>
            </a:xfrm>
            <a:custGeom>
              <a:avLst/>
              <a:gdLst/>
              <a:ahLst/>
              <a:cxnLst/>
              <a:rect l="l" t="t" r="r" b="b"/>
              <a:pathLst>
                <a:path w="2380840" h="1786704">
                  <a:moveTo>
                    <a:pt x="0" y="0"/>
                  </a:moveTo>
                  <a:lnTo>
                    <a:pt x="2380840" y="0"/>
                  </a:lnTo>
                  <a:lnTo>
                    <a:pt x="2380840" y="1786704"/>
                  </a:lnTo>
                  <a:lnTo>
                    <a:pt x="0" y="1786704"/>
                  </a:lnTo>
                  <a:close/>
                </a:path>
              </a:pathLst>
            </a:custGeom>
            <a:grpFill/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-16934" y="6269326"/>
            <a:ext cx="18304933" cy="4017674"/>
            <a:chOff x="3057776" y="823267"/>
            <a:chExt cx="2380840" cy="1786704"/>
          </a:xfrm>
        </p:grpSpPr>
        <p:sp>
          <p:nvSpPr>
            <p:cNvPr id="6" name="Freeform 6"/>
            <p:cNvSpPr/>
            <p:nvPr/>
          </p:nvSpPr>
          <p:spPr>
            <a:xfrm>
              <a:off x="3057776" y="823267"/>
              <a:ext cx="2380840" cy="1786704"/>
            </a:xfrm>
            <a:custGeom>
              <a:avLst/>
              <a:gdLst/>
              <a:ahLst/>
              <a:cxnLst/>
              <a:rect l="l" t="t" r="r" b="b"/>
              <a:pathLst>
                <a:path w="2380840" h="1786704">
                  <a:moveTo>
                    <a:pt x="0" y="0"/>
                  </a:moveTo>
                  <a:lnTo>
                    <a:pt x="2380840" y="0"/>
                  </a:lnTo>
                  <a:lnTo>
                    <a:pt x="2380840" y="1786704"/>
                  </a:lnTo>
                  <a:lnTo>
                    <a:pt x="0" y="1786704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endParaRPr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914400" y="7942423"/>
            <a:ext cx="3824855" cy="6439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514"/>
              </a:lnSpc>
            </a:pPr>
            <a:r>
              <a:rPr lang="en-US" sz="3938" b="1" dirty="0">
                <a:solidFill>
                  <a:srgbClr val="FFFFFF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BYTES PCN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D1A29EE0-3B4D-6F66-C3C7-24ABC7C0C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1391" y="6269325"/>
            <a:ext cx="4156609" cy="40871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D9320-6566-1337-228B-64FA44A47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D6E36A9-2D7C-8785-954D-A43213C359E5}"/>
              </a:ext>
            </a:extLst>
          </p:cNvPr>
          <p:cNvGrpSpPr/>
          <p:nvPr/>
        </p:nvGrpSpPr>
        <p:grpSpPr>
          <a:xfrm>
            <a:off x="-3313" y="0"/>
            <a:ext cx="7377678" cy="10287000"/>
            <a:chOff x="0" y="0"/>
            <a:chExt cx="2691397" cy="404888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B850CED5-1F22-0EDF-1987-730579E1FCE9}"/>
                </a:ext>
              </a:extLst>
            </p:cNvPr>
            <p:cNvSpPr/>
            <p:nvPr/>
          </p:nvSpPr>
          <p:spPr>
            <a:xfrm>
              <a:off x="0" y="0"/>
              <a:ext cx="2691397" cy="4048889"/>
            </a:xfrm>
            <a:custGeom>
              <a:avLst/>
              <a:gdLst/>
              <a:ahLst/>
              <a:cxnLst/>
              <a:rect l="l" t="t" r="r" b="b"/>
              <a:pathLst>
                <a:path w="2691397" h="4048889">
                  <a:moveTo>
                    <a:pt x="0" y="0"/>
                  </a:moveTo>
                  <a:lnTo>
                    <a:pt x="2691397" y="0"/>
                  </a:lnTo>
                  <a:lnTo>
                    <a:pt x="2691397" y="4048889"/>
                  </a:lnTo>
                  <a:lnTo>
                    <a:pt x="0" y="4048889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49D7F735-C560-B4C9-DC77-BC53FF50E516}"/>
              </a:ext>
            </a:extLst>
          </p:cNvPr>
          <p:cNvSpPr txBox="1"/>
          <p:nvPr/>
        </p:nvSpPr>
        <p:spPr>
          <a:xfrm>
            <a:off x="8458200" y="3009900"/>
            <a:ext cx="8839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Updates from May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Website updated (our team) to include additional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New TV graphics to introduce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New PPG updates section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56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12964-C569-51C6-FF8D-7C4E8F71E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B3F56C6-9660-B6C6-8AB8-0498DB3A23EC}"/>
              </a:ext>
            </a:extLst>
          </p:cNvPr>
          <p:cNvGrpSpPr/>
          <p:nvPr/>
        </p:nvGrpSpPr>
        <p:grpSpPr>
          <a:xfrm>
            <a:off x="-3313" y="0"/>
            <a:ext cx="3889513" cy="10287000"/>
            <a:chOff x="0" y="0"/>
            <a:chExt cx="2691397" cy="404888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AEB876A-B261-8A12-0679-1D05B9A952AC}"/>
                </a:ext>
              </a:extLst>
            </p:cNvPr>
            <p:cNvSpPr/>
            <p:nvPr/>
          </p:nvSpPr>
          <p:spPr>
            <a:xfrm>
              <a:off x="0" y="0"/>
              <a:ext cx="2691397" cy="4048889"/>
            </a:xfrm>
            <a:custGeom>
              <a:avLst/>
              <a:gdLst/>
              <a:ahLst/>
              <a:cxnLst/>
              <a:rect l="l" t="t" r="r" b="b"/>
              <a:pathLst>
                <a:path w="2691397" h="4048889">
                  <a:moveTo>
                    <a:pt x="0" y="0"/>
                  </a:moveTo>
                  <a:lnTo>
                    <a:pt x="2691397" y="0"/>
                  </a:lnTo>
                  <a:lnTo>
                    <a:pt x="2691397" y="4048889"/>
                  </a:lnTo>
                  <a:lnTo>
                    <a:pt x="0" y="4048889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EB21632B-F132-E0DF-40D4-F37FC53FA5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8388" y="514350"/>
            <a:ext cx="14289612" cy="925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1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2EE096E4-DE76-D614-5AD4-3101054A8DB4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67040" y="2614055"/>
            <a:ext cx="3557544" cy="355754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16648A8-EE05-4037-4054-35A9DD2C2E14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4669277" y="1501346"/>
            <a:ext cx="12729337" cy="5782962"/>
          </a:xfrm>
          <a:prstGeom prst="rect">
            <a:avLst/>
          </a:prstGeom>
          <a:noFill/>
          <a:ln w="25400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3300" b="1">
                <a:solidFill>
                  <a:srgbClr val="000000"/>
                </a:solidFill>
              </a:rPr>
              <a:t>What do you currently use/have you heard of to access healthcare services? Tick all that apply: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9726C1-8582-9893-584F-286FDB95347F}"/>
              </a:ext>
            </a:extLst>
          </p:cNvPr>
          <p:cNvSpPr/>
          <p:nvPr/>
        </p:nvSpPr>
        <p:spPr>
          <a:xfrm>
            <a:off x="0" y="8730049"/>
            <a:ext cx="18288000" cy="1556951"/>
          </a:xfrm>
          <a:prstGeom prst="rect">
            <a:avLst/>
          </a:prstGeom>
          <a:solidFill>
            <a:srgbClr val="19803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11733" tIns="389106" rIns="2779331" bIns="305726" rtlCol="0" anchor="ctr">
            <a:normAutofit/>
          </a:bodyPr>
          <a:lstStyle/>
          <a:p>
            <a:r>
              <a:rPr lang="en-GB" sz="2600">
                <a:solidFill>
                  <a:srgbClr val="FFFFFF"/>
                </a:solidFill>
              </a:rPr>
              <a:t>The </a:t>
            </a:r>
            <a:r>
              <a:rPr lang="en-GB" sz="2600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Slido app</a:t>
            </a:r>
            <a:r>
              <a:rPr lang="en-GB" sz="2600">
                <a:solidFill>
                  <a:srgbClr val="FFFFFF"/>
                </a:solidFill>
              </a:rPr>
              <a:t> must be installed on every computer you’re presenting from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8FB309B6-6E6B-3267-503E-A07222BE0237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4693" y="9286177"/>
            <a:ext cx="444693" cy="444693"/>
          </a:xfrm>
          <a:prstGeom prst="rect">
            <a:avLst/>
          </a:prstGeom>
        </p:spPr>
      </p:pic>
      <p:sp>
        <p:nvSpPr>
          <p:cNvPr id="8" name="Trapezoid 7">
            <a:extLst>
              <a:ext uri="{FF2B5EF4-FFF2-40B4-BE49-F238E27FC236}">
                <a16:creationId xmlns:a16="http://schemas.microsoft.com/office/drawing/2014/main" id="{B2F2A936-19C1-D52C-BCAF-E5F4FCA827D0}"/>
              </a:ext>
            </a:extLst>
          </p:cNvPr>
          <p:cNvSpPr/>
          <p:nvPr/>
        </p:nvSpPr>
        <p:spPr>
          <a:xfrm rot="2700000">
            <a:off x="14430556" y="772386"/>
            <a:ext cx="5002797" cy="1167319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15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/>
          </a:bodyPr>
          <a:lstStyle/>
          <a:p>
            <a:pPr algn="ctr"/>
            <a:r>
              <a:rPr lang="en-GB" sz="2600" b="1">
                <a:solidFill>
                  <a:srgbClr val="198038"/>
                </a:solidFill>
              </a:rPr>
              <a:t>Do not edit
</a:t>
            </a:r>
            <a:r>
              <a:rPr lang="en-GB" sz="2200">
                <a:solidFill>
                  <a:srgbClr val="198038"/>
                </a:solidFill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How to change the design</a:t>
            </a:r>
            <a:endParaRPr lang="en-GB" sz="2200">
              <a:solidFill>
                <a:srgbClr val="198038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709F8FA2-B3EB-E147-1E5B-E7DBD20EC952}"/>
              </a:ext>
            </a:extLst>
          </p:cNvPr>
          <p:cNvPicPr>
            <a:picLocks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120123" y="9230591"/>
            <a:ext cx="1667599" cy="5558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47139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5901B2-EA88-4092-0766-8C84C9696A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692A382-C2F2-409B-BF6C-B3B356D90D70}"/>
              </a:ext>
            </a:extLst>
          </p:cNvPr>
          <p:cNvGrpSpPr/>
          <p:nvPr/>
        </p:nvGrpSpPr>
        <p:grpSpPr>
          <a:xfrm>
            <a:off x="-3313" y="0"/>
            <a:ext cx="7377678" cy="10287000"/>
            <a:chOff x="0" y="0"/>
            <a:chExt cx="2691397" cy="404888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D7B67BB0-8238-71A1-E014-0C06F5013797}"/>
                </a:ext>
              </a:extLst>
            </p:cNvPr>
            <p:cNvSpPr/>
            <p:nvPr/>
          </p:nvSpPr>
          <p:spPr>
            <a:xfrm>
              <a:off x="0" y="0"/>
              <a:ext cx="2691397" cy="4048889"/>
            </a:xfrm>
            <a:custGeom>
              <a:avLst/>
              <a:gdLst/>
              <a:ahLst/>
              <a:cxnLst/>
              <a:rect l="l" t="t" r="r" b="b"/>
              <a:pathLst>
                <a:path w="2691397" h="4048889">
                  <a:moveTo>
                    <a:pt x="0" y="0"/>
                  </a:moveTo>
                  <a:lnTo>
                    <a:pt x="2691397" y="0"/>
                  </a:lnTo>
                  <a:lnTo>
                    <a:pt x="2691397" y="4048889"/>
                  </a:lnTo>
                  <a:lnTo>
                    <a:pt x="0" y="4048889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EDB4237A-EC47-A1B6-D0CC-FF1238B0C9E1}"/>
              </a:ext>
            </a:extLst>
          </p:cNvPr>
          <p:cNvSpPr txBox="1"/>
          <p:nvPr/>
        </p:nvSpPr>
        <p:spPr>
          <a:xfrm>
            <a:off x="9144000" y="3435340"/>
            <a:ext cx="76962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Current Ways to Access the Practice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Phone</a:t>
            </a: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– Speak to reception or request call-backs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 Person</a:t>
            </a: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– Visit reception during open hours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Online</a:t>
            </a: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 – NHS App, </a:t>
            </a:r>
            <a:r>
              <a:rPr lang="en-GB" sz="2400" dirty="0" err="1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SystmOnline</a:t>
            </a: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, eConsult</a:t>
            </a:r>
          </a:p>
        </p:txBody>
      </p:sp>
    </p:spTree>
    <p:extLst>
      <p:ext uri="{BB962C8B-B14F-4D97-AF65-F5344CB8AC3E}">
        <p14:creationId xmlns:p14="http://schemas.microsoft.com/office/powerpoint/2010/main" val="2498221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276CF2-CE28-B358-2695-DB65FC391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A03CE69-130E-219F-2112-1F389E289ABA}"/>
              </a:ext>
            </a:extLst>
          </p:cNvPr>
          <p:cNvGrpSpPr/>
          <p:nvPr/>
        </p:nvGrpSpPr>
        <p:grpSpPr>
          <a:xfrm>
            <a:off x="10910322" y="0"/>
            <a:ext cx="7377678" cy="10287000"/>
            <a:chOff x="0" y="0"/>
            <a:chExt cx="2691397" cy="4048889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4276089-1B40-407D-C1C0-DBEEFE163574}"/>
                </a:ext>
              </a:extLst>
            </p:cNvPr>
            <p:cNvSpPr/>
            <p:nvPr/>
          </p:nvSpPr>
          <p:spPr>
            <a:xfrm>
              <a:off x="0" y="0"/>
              <a:ext cx="2691397" cy="4048889"/>
            </a:xfrm>
            <a:custGeom>
              <a:avLst/>
              <a:gdLst/>
              <a:ahLst/>
              <a:cxnLst/>
              <a:rect l="l" t="t" r="r" b="b"/>
              <a:pathLst>
                <a:path w="2691397" h="4048889">
                  <a:moveTo>
                    <a:pt x="0" y="0"/>
                  </a:moveTo>
                  <a:lnTo>
                    <a:pt x="2691397" y="0"/>
                  </a:lnTo>
                  <a:lnTo>
                    <a:pt x="2691397" y="4048889"/>
                  </a:lnTo>
                  <a:lnTo>
                    <a:pt x="0" y="4048889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2580F00-CD81-601F-E3AC-5F140A6517B6}"/>
              </a:ext>
            </a:extLst>
          </p:cNvPr>
          <p:cNvSpPr txBox="1"/>
          <p:nvPr/>
        </p:nvSpPr>
        <p:spPr>
          <a:xfrm>
            <a:off x="1779262" y="3009900"/>
            <a:ext cx="737767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What We’ve Heard from Patients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Difficulty getting through on phones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Unaware of digital options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Desire for fair, flexible access</a:t>
            </a:r>
          </a:p>
        </p:txBody>
      </p:sp>
    </p:spTree>
    <p:extLst>
      <p:ext uri="{BB962C8B-B14F-4D97-AF65-F5344CB8AC3E}">
        <p14:creationId xmlns:p14="http://schemas.microsoft.com/office/powerpoint/2010/main" val="4027480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/>
          <p:cNvSpPr txBox="1"/>
          <p:nvPr/>
        </p:nvSpPr>
        <p:spPr>
          <a:xfrm>
            <a:off x="2526026" y="3529517"/>
            <a:ext cx="8203309" cy="29546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Our Goals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Improve access and reduce wait times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Ensure patients feel heard and supported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Offer choice in how care is accessed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Make things easier, not harder</a:t>
            </a:r>
          </a:p>
        </p:txBody>
      </p:sp>
      <p:grpSp>
        <p:nvGrpSpPr>
          <p:cNvPr id="15" name="Group 2">
            <a:extLst>
              <a:ext uri="{FF2B5EF4-FFF2-40B4-BE49-F238E27FC236}">
                <a16:creationId xmlns:a16="http://schemas.microsoft.com/office/drawing/2014/main" id="{8798F176-84C8-50F9-941D-1C3620112727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6ADF92A1-68F9-3A9A-D295-23EE299600B1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070A22D4-9795-44BA-996B-D9B6006AEF93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31BB667A-7F15-514E-1B1B-DB4439321E55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5D513232-47E6-CBA7-063E-1175A30FB5D0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4092D5E5-8505-CF0D-3B7F-059A89965CB3}"/>
              </a:ext>
            </a:extLst>
          </p:cNvPr>
          <p:cNvSpPr txBox="1"/>
          <p:nvPr/>
        </p:nvSpPr>
        <p:spPr>
          <a:xfrm>
            <a:off x="11860373" y="2624198"/>
            <a:ext cx="2653574" cy="1868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Getting you the help you need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9029F-9C3F-37C6-F779-D47C43573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2">
            <a:extLst>
              <a:ext uri="{FF2B5EF4-FFF2-40B4-BE49-F238E27FC236}">
                <a16:creationId xmlns:a16="http://schemas.microsoft.com/office/drawing/2014/main" id="{6B1DE023-EC8B-5C27-FF3C-884A9DD5AE9A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B6F65570-CFB2-5292-B8C6-C6651376DF17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2596E5C9-B0C0-78A3-5404-AD239CAB96EB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BDFC9859-FB1E-0C18-C7E7-F4CF34266BBD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E8A40A2E-162F-09E8-EEDA-6ED5D1D324CC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A6D1C434-489F-ED03-AC05-6ADA260D9DA9}"/>
              </a:ext>
            </a:extLst>
          </p:cNvPr>
          <p:cNvSpPr txBox="1"/>
          <p:nvPr/>
        </p:nvSpPr>
        <p:spPr>
          <a:xfrm>
            <a:off x="11860373" y="2624198"/>
            <a:ext cx="2653574" cy="1868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Getting you the help you need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7EFDF2-0B71-2E23-E7E4-0A2EC19206AE}"/>
              </a:ext>
            </a:extLst>
          </p:cNvPr>
          <p:cNvSpPr txBox="1"/>
          <p:nvPr/>
        </p:nvSpPr>
        <p:spPr>
          <a:xfrm>
            <a:off x="1713780" y="3390900"/>
            <a:ext cx="933093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Supporting Everyone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Reception team available to help patients use online tools or complete it on their behalf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Printed guides at reception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SystmConnect is optional — all other routes stay open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Focus on fairness and digital inclusion</a:t>
            </a:r>
          </a:p>
        </p:txBody>
      </p:sp>
    </p:spTree>
    <p:extLst>
      <p:ext uri="{BB962C8B-B14F-4D97-AF65-F5344CB8AC3E}">
        <p14:creationId xmlns:p14="http://schemas.microsoft.com/office/powerpoint/2010/main" val="2709963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7BC35-0212-1D2E-7FBE-040EA8C45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1">
            <a:extLst>
              <a:ext uri="{FF2B5EF4-FFF2-40B4-BE49-F238E27FC236}">
                <a16:creationId xmlns:a16="http://schemas.microsoft.com/office/drawing/2014/main" id="{96C434BF-B8E7-9766-8233-8C78C9B5896B}"/>
              </a:ext>
            </a:extLst>
          </p:cNvPr>
          <p:cNvSpPr txBox="1"/>
          <p:nvPr/>
        </p:nvSpPr>
        <p:spPr>
          <a:xfrm>
            <a:off x="2057400" y="3238500"/>
            <a:ext cx="8203309" cy="3693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buNone/>
            </a:pPr>
            <a:r>
              <a:rPr lang="en-GB" sz="4800" b="1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Introducing SystmConnect</a:t>
            </a:r>
          </a:p>
          <a:p>
            <a:pPr>
              <a:buNone/>
            </a:pPr>
            <a:endParaRPr lang="en-GB" sz="4800" dirty="0">
              <a:latin typeface="Arimo" panose="020B0604020202020204" charset="0"/>
              <a:ea typeface="Arimo" panose="020B0604020202020204" charset="0"/>
              <a:cs typeface="Arimo" panose="020B060402020202020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New online contact forms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Available during opening hours as minimum, some 24/7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For admin and non-urgent medical queries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Helps get requests to the right team without the need for a call or visit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Part of improving access without replacing other options</a:t>
            </a:r>
          </a:p>
        </p:txBody>
      </p:sp>
      <p:grpSp>
        <p:nvGrpSpPr>
          <p:cNvPr id="15" name="Group 2">
            <a:extLst>
              <a:ext uri="{FF2B5EF4-FFF2-40B4-BE49-F238E27FC236}">
                <a16:creationId xmlns:a16="http://schemas.microsoft.com/office/drawing/2014/main" id="{1709A2F8-8B76-5FDB-C8D5-E60BD29746E8}"/>
              </a:ext>
            </a:extLst>
          </p:cNvPr>
          <p:cNvGrpSpPr/>
          <p:nvPr/>
        </p:nvGrpSpPr>
        <p:grpSpPr>
          <a:xfrm>
            <a:off x="12268201" y="0"/>
            <a:ext cx="6019799" cy="10287000"/>
            <a:chOff x="0" y="0"/>
            <a:chExt cx="2380840" cy="4070845"/>
          </a:xfrm>
        </p:grpSpPr>
        <p:sp>
          <p:nvSpPr>
            <p:cNvPr id="16" name="Freeform 3">
              <a:extLst>
                <a:ext uri="{FF2B5EF4-FFF2-40B4-BE49-F238E27FC236}">
                  <a16:creationId xmlns:a16="http://schemas.microsoft.com/office/drawing/2014/main" id="{0E81ABFD-B804-0CE3-61EB-54B33C6ECA8F}"/>
                </a:ext>
              </a:extLst>
            </p:cNvPr>
            <p:cNvSpPr/>
            <p:nvPr/>
          </p:nvSpPr>
          <p:spPr>
            <a:xfrm>
              <a:off x="0" y="0"/>
              <a:ext cx="2380840" cy="4070845"/>
            </a:xfrm>
            <a:custGeom>
              <a:avLst/>
              <a:gdLst/>
              <a:ahLst/>
              <a:cxnLst/>
              <a:rect l="l" t="t" r="r" b="b"/>
              <a:pathLst>
                <a:path w="2380840" h="4070845">
                  <a:moveTo>
                    <a:pt x="0" y="0"/>
                  </a:moveTo>
                  <a:lnTo>
                    <a:pt x="2380840" y="0"/>
                  </a:lnTo>
                  <a:lnTo>
                    <a:pt x="2380840" y="4070845"/>
                  </a:lnTo>
                  <a:lnTo>
                    <a:pt x="0" y="4070845"/>
                  </a:ln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7" name="Group 6">
            <a:extLst>
              <a:ext uri="{FF2B5EF4-FFF2-40B4-BE49-F238E27FC236}">
                <a16:creationId xmlns:a16="http://schemas.microsoft.com/office/drawing/2014/main" id="{DEFBA985-6333-BD73-A8A7-B86B9C60134F}"/>
              </a:ext>
            </a:extLst>
          </p:cNvPr>
          <p:cNvGrpSpPr>
            <a:grpSpLocks noChangeAspect="1"/>
          </p:cNvGrpSpPr>
          <p:nvPr/>
        </p:nvGrpSpPr>
        <p:grpSpPr>
          <a:xfrm>
            <a:off x="11137162" y="1479519"/>
            <a:ext cx="4099997" cy="4099997"/>
            <a:chOff x="0" y="0"/>
            <a:chExt cx="495300" cy="495300"/>
          </a:xfrm>
        </p:grpSpPr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DECFD258-C2D0-FCF5-E2C6-2B1548DF857B}"/>
                </a:ext>
              </a:extLst>
            </p:cNvPr>
            <p:cNvSpPr/>
            <p:nvPr/>
          </p:nvSpPr>
          <p:spPr>
            <a:xfrm>
              <a:off x="0" y="0"/>
              <a:ext cx="495300" cy="495300"/>
            </a:xfrm>
            <a:custGeom>
              <a:avLst/>
              <a:gdLst/>
              <a:ahLst/>
              <a:cxnLst/>
              <a:rect l="l" t="t" r="r" b="b"/>
              <a:pathLst>
                <a:path w="495300" h="495300">
                  <a:moveTo>
                    <a:pt x="247650" y="0"/>
                  </a:moveTo>
                  <a:cubicBezTo>
                    <a:pt x="110490" y="0"/>
                    <a:pt x="0" y="110490"/>
                    <a:pt x="0" y="247650"/>
                  </a:cubicBezTo>
                  <a:cubicBezTo>
                    <a:pt x="0" y="384810"/>
                    <a:pt x="110490" y="495300"/>
                    <a:pt x="247650" y="495300"/>
                  </a:cubicBezTo>
                  <a:cubicBezTo>
                    <a:pt x="383540" y="495300"/>
                    <a:pt x="495300" y="384810"/>
                    <a:pt x="495300" y="247650"/>
                  </a:cubicBezTo>
                  <a:cubicBezTo>
                    <a:pt x="495300" y="110490"/>
                    <a:pt x="383540" y="0"/>
                    <a:pt x="247650" y="0"/>
                  </a:cubicBezTo>
                  <a:close/>
                  <a:moveTo>
                    <a:pt x="247650" y="457200"/>
                  </a:moveTo>
                  <a:cubicBezTo>
                    <a:pt x="132080" y="457200"/>
                    <a:pt x="38100" y="363220"/>
                    <a:pt x="38100" y="247650"/>
                  </a:cubicBezTo>
                  <a:cubicBezTo>
                    <a:pt x="38100" y="132080"/>
                    <a:pt x="132080" y="38100"/>
                    <a:pt x="247650" y="38100"/>
                  </a:cubicBezTo>
                  <a:cubicBezTo>
                    <a:pt x="363220" y="38100"/>
                    <a:pt x="457200" y="132080"/>
                    <a:pt x="457200" y="247650"/>
                  </a:cubicBezTo>
                  <a:cubicBezTo>
                    <a:pt x="457200" y="363220"/>
                    <a:pt x="363220" y="457200"/>
                    <a:pt x="247650" y="45720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F495CBCD-6C8B-DC71-54E0-DEDF302EBD81}"/>
                </a:ext>
              </a:extLst>
            </p:cNvPr>
            <p:cNvSpPr/>
            <p:nvPr/>
          </p:nvSpPr>
          <p:spPr>
            <a:xfrm>
              <a:off x="38100" y="38100"/>
              <a:ext cx="419100" cy="419100"/>
            </a:xfrm>
            <a:custGeom>
              <a:avLst/>
              <a:gdLst/>
              <a:ahLst/>
              <a:cxnLst/>
              <a:rect l="l" t="t" r="r" b="b"/>
              <a:pathLst>
                <a:path w="419100" h="419100">
                  <a:moveTo>
                    <a:pt x="209550" y="0"/>
                  </a:moveTo>
                  <a:cubicBezTo>
                    <a:pt x="93980" y="0"/>
                    <a:pt x="0" y="93980"/>
                    <a:pt x="0" y="209550"/>
                  </a:cubicBezTo>
                  <a:cubicBezTo>
                    <a:pt x="0" y="325120"/>
                    <a:pt x="93980" y="419100"/>
                    <a:pt x="209550" y="419100"/>
                  </a:cubicBezTo>
                  <a:cubicBezTo>
                    <a:pt x="325120" y="419100"/>
                    <a:pt x="419100" y="325120"/>
                    <a:pt x="419100" y="209550"/>
                  </a:cubicBezTo>
                  <a:cubicBezTo>
                    <a:pt x="419100" y="93980"/>
                    <a:pt x="325120" y="0"/>
                    <a:pt x="209550" y="0"/>
                  </a:cubicBezTo>
                  <a:close/>
                </a:path>
              </a:pathLst>
            </a:custGeom>
            <a:solidFill>
              <a:srgbClr val="48B4BB"/>
            </a:solidFill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0" name="TextBox 9">
            <a:extLst>
              <a:ext uri="{FF2B5EF4-FFF2-40B4-BE49-F238E27FC236}">
                <a16:creationId xmlns:a16="http://schemas.microsoft.com/office/drawing/2014/main" id="{7F6A1C1D-5485-211B-67C0-B41464A66DF7}"/>
              </a:ext>
            </a:extLst>
          </p:cNvPr>
          <p:cNvSpPr txBox="1"/>
          <p:nvPr/>
        </p:nvSpPr>
        <p:spPr>
          <a:xfrm>
            <a:off x="11860373" y="2624198"/>
            <a:ext cx="2653574" cy="18683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b="1" dirty="0">
                <a:solidFill>
                  <a:schemeClr val="bg1"/>
                </a:solidFill>
                <a:latin typeface="Arimo" panose="020B0604020202020204" charset="0"/>
                <a:ea typeface="Arimo" panose="020B0604020202020204" charset="0"/>
                <a:cs typeface="Arimo" panose="020B0604020202020204" charset="0"/>
              </a:rPr>
              <a:t>Getting you the help you need</a:t>
            </a:r>
          </a:p>
        </p:txBody>
      </p:sp>
    </p:spTree>
    <p:extLst>
      <p:ext uri="{BB962C8B-B14F-4D97-AF65-F5344CB8AC3E}">
        <p14:creationId xmlns:p14="http://schemas.microsoft.com/office/powerpoint/2010/main" val="12648768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4.2.6220"/>
  <p:tag name="SLIDO_PRESENTATION_ID" val="cd4956a9-69ac-4df4-af7b-ba1c335e3cb7"/>
  <p:tag name="SLIDO_EVENT_UUID" val="9e2be08a-de79-4ca8-b05e-6b9d0458b09d"/>
  <p:tag name="SLIDO_EVENT_SECTION_UUID" val="cd6c04a2-79ae-4474-96e6-4484160be04c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DcyMDg4NzN9"/>
  <p:tag name="SLIDO_TYPE" val="SlidoPoll"/>
  <p:tag name="SLIDO_POLL_UUID" val="fec08f54-0b19-4d50-81e3-93f1ce4cbfba"/>
  <p:tag name="SLIDO_TIMELINE" val="W3sicG9sbFF1ZXN0aW9uVXVpZCI6ImQ3NDdiZTY3LWQ2YTItNDQyYi04MDk4LTQwZTYzZGQ0MGUxZCIsInNob3dSZXN1bHRzIjp0cnVlLCJzaG93Q29ycmVjdEFuc3dlcnMiOmZhbHNlLCJ2b3RpbmdMb2NrZWQiOmZhbHNlfV0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MultipleChoic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2470</TotalTime>
  <Words>479</Words>
  <Application>Microsoft Office PowerPoint</Application>
  <PresentationFormat>Custom</PresentationFormat>
  <Paragraphs>103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Arimo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Hallsworth Daniel</dc:creator>
  <cp:lastModifiedBy>HALLSWORTH, Daniel (THORNABY BARWICK MEDICAL GROUP)</cp:lastModifiedBy>
  <cp:revision>154</cp:revision>
  <dcterms:created xsi:type="dcterms:W3CDTF">2006-08-16T00:00:00Z</dcterms:created>
  <dcterms:modified xsi:type="dcterms:W3CDTF">2025-07-31T12:44:25Z</dcterms:modified>
  <dc:identifier>DAFaEzuc24s</dc:identifier>
</cp:coreProperties>
</file>