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146847160" r:id="rId2"/>
    <p:sldId id="2146847161" r:id="rId3"/>
    <p:sldId id="2146847162" r:id="rId4"/>
    <p:sldId id="2146847163" r:id="rId5"/>
    <p:sldId id="2146847165" r:id="rId6"/>
    <p:sldId id="2146847168" r:id="rId7"/>
    <p:sldId id="2146847170" r:id="rId8"/>
    <p:sldId id="257" r:id="rId9"/>
    <p:sldId id="775" r:id="rId10"/>
    <p:sldId id="256" r:id="rId11"/>
    <p:sldId id="768" r:id="rId12"/>
    <p:sldId id="774" r:id="rId13"/>
    <p:sldId id="268" r:id="rId14"/>
    <p:sldId id="259" r:id="rId15"/>
    <p:sldId id="261" r:id="rId16"/>
    <p:sldId id="262" r:id="rId17"/>
    <p:sldId id="772" r:id="rId18"/>
    <p:sldId id="782" r:id="rId19"/>
    <p:sldId id="263" r:id="rId20"/>
    <p:sldId id="264" r:id="rId21"/>
    <p:sldId id="8006" r:id="rId22"/>
    <p:sldId id="711" r:id="rId23"/>
    <p:sldId id="7959" r:id="rId24"/>
    <p:sldId id="260" r:id="rId25"/>
    <p:sldId id="265" r:id="rId26"/>
    <p:sldId id="2146847174" r:id="rId27"/>
    <p:sldId id="2146847173" r:id="rId28"/>
    <p:sldId id="2146847175" r:id="rId29"/>
    <p:sldId id="8011" r:id="rId30"/>
    <p:sldId id="8012" r:id="rId31"/>
    <p:sldId id="266" r:id="rId32"/>
    <p:sldId id="2146847172"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7" d="100"/>
          <a:sy n="97" d="100"/>
        </p:scale>
        <p:origin x="192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FFC000"/>
            </a:solidFill>
          </c:spPr>
          <c:dPt>
            <c:idx val="0"/>
            <c:bubble3D val="0"/>
            <c:spPr>
              <a:solidFill>
                <a:srgbClr val="008000"/>
              </a:solidFill>
              <a:ln w="19050">
                <a:solidFill>
                  <a:schemeClr val="lt1"/>
                </a:solidFill>
              </a:ln>
              <a:effectLst/>
            </c:spPr>
            <c:extLst>
              <c:ext xmlns:c16="http://schemas.microsoft.com/office/drawing/2014/chart" uri="{C3380CC4-5D6E-409C-BE32-E72D297353CC}">
                <c16:uniqueId val="{00000005-C123-467B-BCA4-99A626BEF150}"/>
              </c:ext>
            </c:extLst>
          </c:dPt>
          <c:dPt>
            <c:idx val="1"/>
            <c:bubble3D val="0"/>
            <c:spPr>
              <a:solidFill>
                <a:srgbClr val="FF6600"/>
              </a:solidFill>
              <a:ln w="19050">
                <a:solidFill>
                  <a:schemeClr val="lt1"/>
                </a:solidFill>
              </a:ln>
              <a:effectLst/>
            </c:spPr>
            <c:extLst>
              <c:ext xmlns:c16="http://schemas.microsoft.com/office/drawing/2014/chart" uri="{C3380CC4-5D6E-409C-BE32-E72D297353CC}">
                <c16:uniqueId val="{00000003-C123-467B-BCA4-99A626BEF150}"/>
              </c:ext>
            </c:extLst>
          </c:dPt>
          <c:dPt>
            <c:idx val="2"/>
            <c:bubble3D val="0"/>
            <c:spPr>
              <a:solidFill>
                <a:srgbClr val="993300"/>
              </a:solidFill>
              <a:ln w="19050">
                <a:solidFill>
                  <a:schemeClr val="lt1"/>
                </a:solidFill>
              </a:ln>
              <a:effectLst/>
            </c:spPr>
            <c:extLst>
              <c:ext xmlns:c16="http://schemas.microsoft.com/office/drawing/2014/chart" uri="{C3380CC4-5D6E-409C-BE32-E72D297353CC}">
                <c16:uniqueId val="{00000004-C123-467B-BCA4-99A626BEF150}"/>
              </c:ext>
            </c:extLst>
          </c:dPt>
          <c:dPt>
            <c:idx val="3"/>
            <c:bubble3D val="0"/>
            <c:spPr>
              <a:solidFill>
                <a:srgbClr val="CC9900"/>
              </a:solidFill>
              <a:ln w="19050">
                <a:solidFill>
                  <a:schemeClr val="lt1"/>
                </a:solidFill>
              </a:ln>
              <a:effectLst/>
            </c:spPr>
            <c:extLst>
              <c:ext xmlns:c16="http://schemas.microsoft.com/office/drawing/2014/chart" uri="{C3380CC4-5D6E-409C-BE32-E72D297353CC}">
                <c16:uniqueId val="{00000006-C123-467B-BCA4-99A626BEF150}"/>
              </c:ext>
            </c:extLst>
          </c:dPt>
          <c:dLbls>
            <c:delete val="1"/>
          </c:dLbls>
          <c:cat>
            <c:strRef>
              <c:f>Sheet1!$A$2:$A$5</c:f>
              <c:strCache>
                <c:ptCount val="4"/>
                <c:pt idx="0">
                  <c:v>Low Carb Veg (above the ground)</c:v>
                </c:pt>
                <c:pt idx="1">
                  <c:v>Beans, Nuts, Seeds, Low Carb Fruits</c:v>
                </c:pt>
                <c:pt idx="2">
                  <c:v>Protein Foods including Dairy and Soy</c:v>
                </c:pt>
                <c:pt idx="3">
                  <c:v>Low Carb Veg (above the ground)</c:v>
                </c:pt>
              </c:strCache>
            </c:strRef>
          </c:cat>
          <c:val>
            <c:numRef>
              <c:f>Sheet1!$B$2:$B$5</c:f>
              <c:numCache>
                <c:formatCode>General</c:formatCode>
                <c:ptCount val="4"/>
                <c:pt idx="0">
                  <c:v>51</c:v>
                </c:pt>
                <c:pt idx="1">
                  <c:v>17</c:v>
                </c:pt>
                <c:pt idx="2">
                  <c:v>17</c:v>
                </c:pt>
                <c:pt idx="3">
                  <c:v>17</c:v>
                </c:pt>
              </c:numCache>
            </c:numRef>
          </c:val>
          <c:extLst>
            <c:ext xmlns:c16="http://schemas.microsoft.com/office/drawing/2014/chart" uri="{C3380CC4-5D6E-409C-BE32-E72D297353CC}">
              <c16:uniqueId val="{00000000-C123-467B-BCA4-99A626BEF150}"/>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580445-E6CC-4238-9D97-3D430E28DA1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8168318-66E3-4CCF-AAC8-82AA9765CF8C}">
      <dgm:prSet/>
      <dgm:spPr/>
      <dgm:t>
        <a:bodyPr/>
        <a:lstStyle/>
        <a:p>
          <a:r>
            <a:rPr lang="en-US"/>
            <a:t>Diabetes means too much sugar in the blood.</a:t>
          </a:r>
        </a:p>
      </dgm:t>
    </dgm:pt>
    <dgm:pt modelId="{8247A7A0-60F7-47C8-911B-EF25288527FA}" type="parTrans" cxnId="{4021D700-3C9A-4E94-90C0-66EF91CAFB67}">
      <dgm:prSet/>
      <dgm:spPr/>
      <dgm:t>
        <a:bodyPr/>
        <a:lstStyle/>
        <a:p>
          <a:endParaRPr lang="en-US"/>
        </a:p>
      </dgm:t>
    </dgm:pt>
    <dgm:pt modelId="{0C0A205C-15A1-4C29-BDE4-C8FA501DA2CD}" type="sibTrans" cxnId="{4021D700-3C9A-4E94-90C0-66EF91CAFB67}">
      <dgm:prSet/>
      <dgm:spPr/>
      <dgm:t>
        <a:bodyPr/>
        <a:lstStyle/>
        <a:p>
          <a:endParaRPr lang="en-US"/>
        </a:p>
      </dgm:t>
    </dgm:pt>
    <dgm:pt modelId="{214E6C0C-6990-425E-BBC1-D91E1840FB61}">
      <dgm:prSet/>
      <dgm:spPr/>
      <dgm:t>
        <a:bodyPr/>
        <a:lstStyle/>
        <a:p>
          <a:r>
            <a:rPr lang="en-US"/>
            <a:t>The body makes insulin, but the cells don’t respond properly — called insulin resistance.</a:t>
          </a:r>
        </a:p>
      </dgm:t>
    </dgm:pt>
    <dgm:pt modelId="{54F7EA01-D364-4A00-B189-FFEDE2DFEF78}" type="parTrans" cxnId="{807AE128-F7D5-4ADA-8864-AF299DFA241A}">
      <dgm:prSet/>
      <dgm:spPr/>
      <dgm:t>
        <a:bodyPr/>
        <a:lstStyle/>
        <a:p>
          <a:endParaRPr lang="en-US"/>
        </a:p>
      </dgm:t>
    </dgm:pt>
    <dgm:pt modelId="{AD7D77E5-B426-4064-A3C3-374A108CF614}" type="sibTrans" cxnId="{807AE128-F7D5-4ADA-8864-AF299DFA241A}">
      <dgm:prSet/>
      <dgm:spPr/>
      <dgm:t>
        <a:bodyPr/>
        <a:lstStyle/>
        <a:p>
          <a:endParaRPr lang="en-US"/>
        </a:p>
      </dgm:t>
    </dgm:pt>
    <dgm:pt modelId="{9DF3A099-0D8E-4F5A-95E6-4F0D56F6115E}">
      <dgm:prSet/>
      <dgm:spPr/>
      <dgm:t>
        <a:bodyPr/>
        <a:lstStyle/>
        <a:p>
          <a:r>
            <a:rPr lang="en-US"/>
            <a:t>Sugar stays in the bloodstream and damages blood vessels and organs.</a:t>
          </a:r>
        </a:p>
      </dgm:t>
    </dgm:pt>
    <dgm:pt modelId="{C2D08F42-FAD6-4613-81DF-CFB7B89D8F98}" type="parTrans" cxnId="{C651479C-BD0E-48CF-BA2F-BE0619D6154E}">
      <dgm:prSet/>
      <dgm:spPr/>
      <dgm:t>
        <a:bodyPr/>
        <a:lstStyle/>
        <a:p>
          <a:endParaRPr lang="en-US"/>
        </a:p>
      </dgm:t>
    </dgm:pt>
    <dgm:pt modelId="{76E15372-5121-4495-8E8F-27DF72875506}" type="sibTrans" cxnId="{C651479C-BD0E-48CF-BA2F-BE0619D6154E}">
      <dgm:prSet/>
      <dgm:spPr/>
      <dgm:t>
        <a:bodyPr/>
        <a:lstStyle/>
        <a:p>
          <a:endParaRPr lang="en-US"/>
        </a:p>
      </dgm:t>
    </dgm:pt>
    <dgm:pt modelId="{2D4FC83C-0CC6-4D9C-8490-16194D3D8B64}" type="pres">
      <dgm:prSet presAssocID="{2C580445-E6CC-4238-9D97-3D430E28DA17}" presName="root" presStyleCnt="0">
        <dgm:presLayoutVars>
          <dgm:dir/>
          <dgm:resizeHandles val="exact"/>
        </dgm:presLayoutVars>
      </dgm:prSet>
      <dgm:spPr/>
    </dgm:pt>
    <dgm:pt modelId="{53647812-8A4B-4B03-96A6-5D0936F6ACA4}" type="pres">
      <dgm:prSet presAssocID="{28168318-66E3-4CCF-AAC8-82AA9765CF8C}" presName="compNode" presStyleCnt="0"/>
      <dgm:spPr/>
    </dgm:pt>
    <dgm:pt modelId="{B2068AC6-FAEA-47F2-9FE2-F2EBFF6BC2D1}" type="pres">
      <dgm:prSet presAssocID="{28168318-66E3-4CCF-AAC8-82AA9765CF8C}" presName="bgRect" presStyleLbl="bgShp" presStyleIdx="0" presStyleCnt="3"/>
      <dgm:spPr/>
    </dgm:pt>
    <dgm:pt modelId="{D21F44AD-5DEA-4FB3-BA9A-76F63C297A59}" type="pres">
      <dgm:prSet presAssocID="{28168318-66E3-4CCF-AAC8-82AA9765CF8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nut"/>
        </a:ext>
      </dgm:extLst>
    </dgm:pt>
    <dgm:pt modelId="{6F56DFDC-CF70-429E-8F1D-2DF7B30C674D}" type="pres">
      <dgm:prSet presAssocID="{28168318-66E3-4CCF-AAC8-82AA9765CF8C}" presName="spaceRect" presStyleCnt="0"/>
      <dgm:spPr/>
    </dgm:pt>
    <dgm:pt modelId="{D02F3F0B-D8AD-4FD2-921C-876BBAC72DE8}" type="pres">
      <dgm:prSet presAssocID="{28168318-66E3-4CCF-AAC8-82AA9765CF8C}" presName="parTx" presStyleLbl="revTx" presStyleIdx="0" presStyleCnt="3">
        <dgm:presLayoutVars>
          <dgm:chMax val="0"/>
          <dgm:chPref val="0"/>
        </dgm:presLayoutVars>
      </dgm:prSet>
      <dgm:spPr/>
    </dgm:pt>
    <dgm:pt modelId="{8EA4854B-CAE6-43FA-9C01-9EA036C25C9F}" type="pres">
      <dgm:prSet presAssocID="{0C0A205C-15A1-4C29-BDE4-C8FA501DA2CD}" presName="sibTrans" presStyleCnt="0"/>
      <dgm:spPr/>
    </dgm:pt>
    <dgm:pt modelId="{33271A92-B867-4DC7-908A-4E2B0E8D6D82}" type="pres">
      <dgm:prSet presAssocID="{214E6C0C-6990-425E-BBC1-D91E1840FB61}" presName="compNode" presStyleCnt="0"/>
      <dgm:spPr/>
    </dgm:pt>
    <dgm:pt modelId="{D2D54A1E-4540-49C6-8000-F5E1E45C69D1}" type="pres">
      <dgm:prSet presAssocID="{214E6C0C-6990-425E-BBC1-D91E1840FB61}" presName="bgRect" presStyleLbl="bgShp" presStyleIdx="1" presStyleCnt="3"/>
      <dgm:spPr/>
    </dgm:pt>
    <dgm:pt modelId="{0996E931-DE30-4614-A017-7D1B60DF2F68}" type="pres">
      <dgm:prSet presAssocID="{214E6C0C-6990-425E-BBC1-D91E1840FB6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edle"/>
        </a:ext>
      </dgm:extLst>
    </dgm:pt>
    <dgm:pt modelId="{72D7237B-45A7-4A3E-BD32-B0D871B8CC20}" type="pres">
      <dgm:prSet presAssocID="{214E6C0C-6990-425E-BBC1-D91E1840FB61}" presName="spaceRect" presStyleCnt="0"/>
      <dgm:spPr/>
    </dgm:pt>
    <dgm:pt modelId="{83D4510A-FCF1-44F4-BD9C-0DAC8ED31CCA}" type="pres">
      <dgm:prSet presAssocID="{214E6C0C-6990-425E-BBC1-D91E1840FB61}" presName="parTx" presStyleLbl="revTx" presStyleIdx="1" presStyleCnt="3">
        <dgm:presLayoutVars>
          <dgm:chMax val="0"/>
          <dgm:chPref val="0"/>
        </dgm:presLayoutVars>
      </dgm:prSet>
      <dgm:spPr/>
    </dgm:pt>
    <dgm:pt modelId="{4BB86BFC-510C-4148-8AF0-43955951F854}" type="pres">
      <dgm:prSet presAssocID="{AD7D77E5-B426-4064-A3C3-374A108CF614}" presName="sibTrans" presStyleCnt="0"/>
      <dgm:spPr/>
    </dgm:pt>
    <dgm:pt modelId="{35434FDE-1357-444E-B692-03F7FC1C9647}" type="pres">
      <dgm:prSet presAssocID="{9DF3A099-0D8E-4F5A-95E6-4F0D56F6115E}" presName="compNode" presStyleCnt="0"/>
      <dgm:spPr/>
    </dgm:pt>
    <dgm:pt modelId="{3EB7C31D-7437-4C51-AD9F-018F0A184442}" type="pres">
      <dgm:prSet presAssocID="{9DF3A099-0D8E-4F5A-95E6-4F0D56F6115E}" presName="bgRect" presStyleLbl="bgShp" presStyleIdx="2" presStyleCnt="3"/>
      <dgm:spPr/>
    </dgm:pt>
    <dgm:pt modelId="{2A674D1E-EE4C-4CEA-B317-D043B1FF0A40}" type="pres">
      <dgm:prSet presAssocID="{9DF3A099-0D8E-4F5A-95E6-4F0D56F6115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termelon"/>
        </a:ext>
      </dgm:extLst>
    </dgm:pt>
    <dgm:pt modelId="{1AD3FEC5-AA88-4EF0-AAC8-30A413F24A4C}" type="pres">
      <dgm:prSet presAssocID="{9DF3A099-0D8E-4F5A-95E6-4F0D56F6115E}" presName="spaceRect" presStyleCnt="0"/>
      <dgm:spPr/>
    </dgm:pt>
    <dgm:pt modelId="{C6E89466-B908-4F2B-903B-39720A750245}" type="pres">
      <dgm:prSet presAssocID="{9DF3A099-0D8E-4F5A-95E6-4F0D56F6115E}" presName="parTx" presStyleLbl="revTx" presStyleIdx="2" presStyleCnt="3">
        <dgm:presLayoutVars>
          <dgm:chMax val="0"/>
          <dgm:chPref val="0"/>
        </dgm:presLayoutVars>
      </dgm:prSet>
      <dgm:spPr/>
    </dgm:pt>
  </dgm:ptLst>
  <dgm:cxnLst>
    <dgm:cxn modelId="{4021D700-3C9A-4E94-90C0-66EF91CAFB67}" srcId="{2C580445-E6CC-4238-9D97-3D430E28DA17}" destId="{28168318-66E3-4CCF-AAC8-82AA9765CF8C}" srcOrd="0" destOrd="0" parTransId="{8247A7A0-60F7-47C8-911B-EF25288527FA}" sibTransId="{0C0A205C-15A1-4C29-BDE4-C8FA501DA2CD}"/>
    <dgm:cxn modelId="{EBBEAF06-C74D-4DB8-A5A1-F5C8333ECF07}" type="presOf" srcId="{9DF3A099-0D8E-4F5A-95E6-4F0D56F6115E}" destId="{C6E89466-B908-4F2B-903B-39720A750245}" srcOrd="0" destOrd="0" presId="urn:microsoft.com/office/officeart/2018/2/layout/IconVerticalSolidList"/>
    <dgm:cxn modelId="{807AE128-F7D5-4ADA-8864-AF299DFA241A}" srcId="{2C580445-E6CC-4238-9D97-3D430E28DA17}" destId="{214E6C0C-6990-425E-BBC1-D91E1840FB61}" srcOrd="1" destOrd="0" parTransId="{54F7EA01-D364-4A00-B189-FFEDE2DFEF78}" sibTransId="{AD7D77E5-B426-4064-A3C3-374A108CF614}"/>
    <dgm:cxn modelId="{92489F2D-83B3-4747-9B86-EA44B68C41D8}" type="presOf" srcId="{214E6C0C-6990-425E-BBC1-D91E1840FB61}" destId="{83D4510A-FCF1-44F4-BD9C-0DAC8ED31CCA}" srcOrd="0" destOrd="0" presId="urn:microsoft.com/office/officeart/2018/2/layout/IconVerticalSolidList"/>
    <dgm:cxn modelId="{C651479C-BD0E-48CF-BA2F-BE0619D6154E}" srcId="{2C580445-E6CC-4238-9D97-3D430E28DA17}" destId="{9DF3A099-0D8E-4F5A-95E6-4F0D56F6115E}" srcOrd="2" destOrd="0" parTransId="{C2D08F42-FAD6-4613-81DF-CFB7B89D8F98}" sibTransId="{76E15372-5121-4495-8E8F-27DF72875506}"/>
    <dgm:cxn modelId="{8E699BCD-EADE-450E-9B06-AEF2FE1C96CD}" type="presOf" srcId="{28168318-66E3-4CCF-AAC8-82AA9765CF8C}" destId="{D02F3F0B-D8AD-4FD2-921C-876BBAC72DE8}" srcOrd="0" destOrd="0" presId="urn:microsoft.com/office/officeart/2018/2/layout/IconVerticalSolidList"/>
    <dgm:cxn modelId="{4A1B59D9-C163-4C22-9F1B-BDD38D7DC39A}" type="presOf" srcId="{2C580445-E6CC-4238-9D97-3D430E28DA17}" destId="{2D4FC83C-0CC6-4D9C-8490-16194D3D8B64}" srcOrd="0" destOrd="0" presId="urn:microsoft.com/office/officeart/2018/2/layout/IconVerticalSolidList"/>
    <dgm:cxn modelId="{0D594DC4-836A-48BE-B9BA-A140CD7D5CCB}" type="presParOf" srcId="{2D4FC83C-0CC6-4D9C-8490-16194D3D8B64}" destId="{53647812-8A4B-4B03-96A6-5D0936F6ACA4}" srcOrd="0" destOrd="0" presId="urn:microsoft.com/office/officeart/2018/2/layout/IconVerticalSolidList"/>
    <dgm:cxn modelId="{0DD1B6EA-F200-4033-9DE1-4A9651AC2189}" type="presParOf" srcId="{53647812-8A4B-4B03-96A6-5D0936F6ACA4}" destId="{B2068AC6-FAEA-47F2-9FE2-F2EBFF6BC2D1}" srcOrd="0" destOrd="0" presId="urn:microsoft.com/office/officeart/2018/2/layout/IconVerticalSolidList"/>
    <dgm:cxn modelId="{F643C9DE-273E-4353-886F-BCE7A96D0F19}" type="presParOf" srcId="{53647812-8A4B-4B03-96A6-5D0936F6ACA4}" destId="{D21F44AD-5DEA-4FB3-BA9A-76F63C297A59}" srcOrd="1" destOrd="0" presId="urn:microsoft.com/office/officeart/2018/2/layout/IconVerticalSolidList"/>
    <dgm:cxn modelId="{01C74095-A2D3-4264-A112-28A664EA8291}" type="presParOf" srcId="{53647812-8A4B-4B03-96A6-5D0936F6ACA4}" destId="{6F56DFDC-CF70-429E-8F1D-2DF7B30C674D}" srcOrd="2" destOrd="0" presId="urn:microsoft.com/office/officeart/2018/2/layout/IconVerticalSolidList"/>
    <dgm:cxn modelId="{C25C96A3-A019-4B2C-B60C-E7D2F1011CF5}" type="presParOf" srcId="{53647812-8A4B-4B03-96A6-5D0936F6ACA4}" destId="{D02F3F0B-D8AD-4FD2-921C-876BBAC72DE8}" srcOrd="3" destOrd="0" presId="urn:microsoft.com/office/officeart/2018/2/layout/IconVerticalSolidList"/>
    <dgm:cxn modelId="{4E014778-69BE-4210-A1EF-02741B3D6F4E}" type="presParOf" srcId="{2D4FC83C-0CC6-4D9C-8490-16194D3D8B64}" destId="{8EA4854B-CAE6-43FA-9C01-9EA036C25C9F}" srcOrd="1" destOrd="0" presId="urn:microsoft.com/office/officeart/2018/2/layout/IconVerticalSolidList"/>
    <dgm:cxn modelId="{A126242E-BE4A-4CE7-AB0B-6FE6F387CE88}" type="presParOf" srcId="{2D4FC83C-0CC6-4D9C-8490-16194D3D8B64}" destId="{33271A92-B867-4DC7-908A-4E2B0E8D6D82}" srcOrd="2" destOrd="0" presId="urn:microsoft.com/office/officeart/2018/2/layout/IconVerticalSolidList"/>
    <dgm:cxn modelId="{417CC88D-A271-4A7C-B2EC-135D596BBFC4}" type="presParOf" srcId="{33271A92-B867-4DC7-908A-4E2B0E8D6D82}" destId="{D2D54A1E-4540-49C6-8000-F5E1E45C69D1}" srcOrd="0" destOrd="0" presId="urn:microsoft.com/office/officeart/2018/2/layout/IconVerticalSolidList"/>
    <dgm:cxn modelId="{1A78111F-2070-4688-B799-7387325883FC}" type="presParOf" srcId="{33271A92-B867-4DC7-908A-4E2B0E8D6D82}" destId="{0996E931-DE30-4614-A017-7D1B60DF2F68}" srcOrd="1" destOrd="0" presId="urn:microsoft.com/office/officeart/2018/2/layout/IconVerticalSolidList"/>
    <dgm:cxn modelId="{71AC6531-F77E-45F0-A3E0-2270F08E9E0B}" type="presParOf" srcId="{33271A92-B867-4DC7-908A-4E2B0E8D6D82}" destId="{72D7237B-45A7-4A3E-BD32-B0D871B8CC20}" srcOrd="2" destOrd="0" presId="urn:microsoft.com/office/officeart/2018/2/layout/IconVerticalSolidList"/>
    <dgm:cxn modelId="{5555AF70-8AD9-4EF2-A49C-4E52F4D25F0D}" type="presParOf" srcId="{33271A92-B867-4DC7-908A-4E2B0E8D6D82}" destId="{83D4510A-FCF1-44F4-BD9C-0DAC8ED31CCA}" srcOrd="3" destOrd="0" presId="urn:microsoft.com/office/officeart/2018/2/layout/IconVerticalSolidList"/>
    <dgm:cxn modelId="{11C65A8F-4168-4FEA-A2EE-A5970B933799}" type="presParOf" srcId="{2D4FC83C-0CC6-4D9C-8490-16194D3D8B64}" destId="{4BB86BFC-510C-4148-8AF0-43955951F854}" srcOrd="3" destOrd="0" presId="urn:microsoft.com/office/officeart/2018/2/layout/IconVerticalSolidList"/>
    <dgm:cxn modelId="{081E3628-F277-4FE7-ADAF-4120BDD99A63}" type="presParOf" srcId="{2D4FC83C-0CC6-4D9C-8490-16194D3D8B64}" destId="{35434FDE-1357-444E-B692-03F7FC1C9647}" srcOrd="4" destOrd="0" presId="urn:microsoft.com/office/officeart/2018/2/layout/IconVerticalSolidList"/>
    <dgm:cxn modelId="{21A2C58C-8120-41FD-89A8-24911F390038}" type="presParOf" srcId="{35434FDE-1357-444E-B692-03F7FC1C9647}" destId="{3EB7C31D-7437-4C51-AD9F-018F0A184442}" srcOrd="0" destOrd="0" presId="urn:microsoft.com/office/officeart/2018/2/layout/IconVerticalSolidList"/>
    <dgm:cxn modelId="{DD891FB1-E54A-4195-87FB-51904D646D31}" type="presParOf" srcId="{35434FDE-1357-444E-B692-03F7FC1C9647}" destId="{2A674D1E-EE4C-4CEA-B317-D043B1FF0A40}" srcOrd="1" destOrd="0" presId="urn:microsoft.com/office/officeart/2018/2/layout/IconVerticalSolidList"/>
    <dgm:cxn modelId="{8AD2197C-7FC0-4A3E-ACD5-29C2A6B6C657}" type="presParOf" srcId="{35434FDE-1357-444E-B692-03F7FC1C9647}" destId="{1AD3FEC5-AA88-4EF0-AAC8-30A413F24A4C}" srcOrd="2" destOrd="0" presId="urn:microsoft.com/office/officeart/2018/2/layout/IconVerticalSolidList"/>
    <dgm:cxn modelId="{805A4A04-52C7-4F49-A646-8DB5F4910467}" type="presParOf" srcId="{35434FDE-1357-444E-B692-03F7FC1C9647}" destId="{C6E89466-B908-4F2B-903B-39720A75024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2C7BF3-234A-453A-BFED-55239A681E5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520407E-D063-4011-B025-BE2CDE62C67E}">
      <dgm:prSet/>
      <dgm:spPr/>
      <dgm:t>
        <a:bodyPr/>
        <a:lstStyle/>
        <a:p>
          <a:r>
            <a:rPr lang="en-US"/>
            <a:t>High sugars damage blood vessels and nerves:</a:t>
          </a:r>
        </a:p>
      </dgm:t>
    </dgm:pt>
    <dgm:pt modelId="{B77F329D-7027-46AE-AFC8-F3BCAB33C86A}" type="parTrans" cxnId="{BB4B6058-A116-443F-A53C-3FDB9C7CD989}">
      <dgm:prSet/>
      <dgm:spPr/>
      <dgm:t>
        <a:bodyPr/>
        <a:lstStyle/>
        <a:p>
          <a:endParaRPr lang="en-US"/>
        </a:p>
      </dgm:t>
    </dgm:pt>
    <dgm:pt modelId="{9CEE62AF-5503-4958-9D32-46F545C444CD}" type="sibTrans" cxnId="{BB4B6058-A116-443F-A53C-3FDB9C7CD989}">
      <dgm:prSet/>
      <dgm:spPr/>
      <dgm:t>
        <a:bodyPr/>
        <a:lstStyle/>
        <a:p>
          <a:endParaRPr lang="en-US"/>
        </a:p>
      </dgm:t>
    </dgm:pt>
    <dgm:pt modelId="{B0731AEF-4880-40CC-AF6B-7E4498BF55CE}">
      <dgm:prSet/>
      <dgm:spPr/>
      <dgm:t>
        <a:bodyPr/>
        <a:lstStyle/>
        <a:p>
          <a:r>
            <a:rPr lang="en-US"/>
            <a:t>• Heart disease: 2–4× higher risk</a:t>
          </a:r>
        </a:p>
      </dgm:t>
    </dgm:pt>
    <dgm:pt modelId="{FF5C4AAE-64F6-44FE-99B7-57ECF4E7E60E}" type="parTrans" cxnId="{51BC51B1-94D3-4B6B-ADF6-E6CC5D473DDE}">
      <dgm:prSet/>
      <dgm:spPr/>
      <dgm:t>
        <a:bodyPr/>
        <a:lstStyle/>
        <a:p>
          <a:endParaRPr lang="en-US"/>
        </a:p>
      </dgm:t>
    </dgm:pt>
    <dgm:pt modelId="{63E1D257-0211-44CD-B013-50B82F54A465}" type="sibTrans" cxnId="{51BC51B1-94D3-4B6B-ADF6-E6CC5D473DDE}">
      <dgm:prSet/>
      <dgm:spPr/>
      <dgm:t>
        <a:bodyPr/>
        <a:lstStyle/>
        <a:p>
          <a:endParaRPr lang="en-US"/>
        </a:p>
      </dgm:t>
    </dgm:pt>
    <dgm:pt modelId="{BE77190D-1D84-47A3-8F5F-B086349680AD}">
      <dgm:prSet/>
      <dgm:spPr/>
      <dgm:t>
        <a:bodyPr/>
        <a:lstStyle/>
        <a:p>
          <a:r>
            <a:rPr lang="en-US"/>
            <a:t>• Kidneys: leading cause of kidney failure</a:t>
          </a:r>
        </a:p>
      </dgm:t>
    </dgm:pt>
    <dgm:pt modelId="{790C5FBF-C136-47DC-A3B7-C7778828B0A1}" type="parTrans" cxnId="{2AE88EC8-821C-41F5-900D-0BA394F16F23}">
      <dgm:prSet/>
      <dgm:spPr/>
      <dgm:t>
        <a:bodyPr/>
        <a:lstStyle/>
        <a:p>
          <a:endParaRPr lang="en-US"/>
        </a:p>
      </dgm:t>
    </dgm:pt>
    <dgm:pt modelId="{E2A6316F-8C9C-4128-9A82-C45392383DB4}" type="sibTrans" cxnId="{2AE88EC8-821C-41F5-900D-0BA394F16F23}">
      <dgm:prSet/>
      <dgm:spPr/>
      <dgm:t>
        <a:bodyPr/>
        <a:lstStyle/>
        <a:p>
          <a:endParaRPr lang="en-US"/>
        </a:p>
      </dgm:t>
    </dgm:pt>
    <dgm:pt modelId="{F4491630-6AD7-4EDA-B6EA-69AB4BDBE0A4}">
      <dgm:prSet/>
      <dgm:spPr/>
      <dgm:t>
        <a:bodyPr/>
        <a:lstStyle/>
        <a:p>
          <a:r>
            <a:rPr lang="en-US"/>
            <a:t>• Eyes: 1 in 3 develop retinopathy</a:t>
          </a:r>
        </a:p>
      </dgm:t>
    </dgm:pt>
    <dgm:pt modelId="{8B856AB1-70AE-431E-BC9E-188BF5BBEC79}" type="parTrans" cxnId="{54CC4299-1BD5-49AA-A1A9-745FBA4F3222}">
      <dgm:prSet/>
      <dgm:spPr/>
      <dgm:t>
        <a:bodyPr/>
        <a:lstStyle/>
        <a:p>
          <a:endParaRPr lang="en-US"/>
        </a:p>
      </dgm:t>
    </dgm:pt>
    <dgm:pt modelId="{BC7532A7-7A0D-4F71-B33E-8231B681D497}" type="sibTrans" cxnId="{54CC4299-1BD5-49AA-A1A9-745FBA4F3222}">
      <dgm:prSet/>
      <dgm:spPr/>
      <dgm:t>
        <a:bodyPr/>
        <a:lstStyle/>
        <a:p>
          <a:endParaRPr lang="en-US"/>
        </a:p>
      </dgm:t>
    </dgm:pt>
    <dgm:pt modelId="{2BF4EE53-56AC-4147-B436-765C8EBA1BA4}">
      <dgm:prSet/>
      <dgm:spPr/>
      <dgm:t>
        <a:bodyPr/>
        <a:lstStyle/>
        <a:p>
          <a:r>
            <a:rPr lang="en-US"/>
            <a:t>• Nerves: 1 in 4 develop numbness</a:t>
          </a:r>
        </a:p>
      </dgm:t>
    </dgm:pt>
    <dgm:pt modelId="{00E48370-E1EB-4FC3-B1F7-D183F2A2EC24}" type="parTrans" cxnId="{9A0B3BE9-F512-4C1A-9634-728EFBAE5C41}">
      <dgm:prSet/>
      <dgm:spPr/>
      <dgm:t>
        <a:bodyPr/>
        <a:lstStyle/>
        <a:p>
          <a:endParaRPr lang="en-US"/>
        </a:p>
      </dgm:t>
    </dgm:pt>
    <dgm:pt modelId="{7FC396A5-3E69-4C42-A062-9BBFA9E0AB7B}" type="sibTrans" cxnId="{9A0B3BE9-F512-4C1A-9634-728EFBAE5C41}">
      <dgm:prSet/>
      <dgm:spPr/>
      <dgm:t>
        <a:bodyPr/>
        <a:lstStyle/>
        <a:p>
          <a:endParaRPr lang="en-US"/>
        </a:p>
      </dgm:t>
    </dgm:pt>
    <dgm:pt modelId="{8E796ADD-CF79-4809-ADAC-BBFE1206BA3D}">
      <dgm:prSet/>
      <dgm:spPr/>
      <dgm:t>
        <a:bodyPr/>
        <a:lstStyle/>
        <a:p>
          <a:r>
            <a:rPr lang="en-US"/>
            <a:t>Good control protects eyes, heart, kidneys, and feet.</a:t>
          </a:r>
        </a:p>
      </dgm:t>
    </dgm:pt>
    <dgm:pt modelId="{AD6B2B0D-4C51-4FD8-AD17-DBA1C9F4718C}" type="parTrans" cxnId="{68877FF5-0273-4FAF-9406-2D53893C8A61}">
      <dgm:prSet/>
      <dgm:spPr/>
      <dgm:t>
        <a:bodyPr/>
        <a:lstStyle/>
        <a:p>
          <a:endParaRPr lang="en-US"/>
        </a:p>
      </dgm:t>
    </dgm:pt>
    <dgm:pt modelId="{257EACE9-C3A0-4188-ABB7-918F74590261}" type="sibTrans" cxnId="{68877FF5-0273-4FAF-9406-2D53893C8A61}">
      <dgm:prSet/>
      <dgm:spPr/>
      <dgm:t>
        <a:bodyPr/>
        <a:lstStyle/>
        <a:p>
          <a:endParaRPr lang="en-US"/>
        </a:p>
      </dgm:t>
    </dgm:pt>
    <dgm:pt modelId="{E634E6E9-87F3-4C7E-8A21-67B5740AC063}" type="pres">
      <dgm:prSet presAssocID="{102C7BF3-234A-453A-BFED-55239A681E52}" presName="root" presStyleCnt="0">
        <dgm:presLayoutVars>
          <dgm:dir/>
          <dgm:resizeHandles val="exact"/>
        </dgm:presLayoutVars>
      </dgm:prSet>
      <dgm:spPr/>
    </dgm:pt>
    <dgm:pt modelId="{ED02753B-2C4F-49A5-9D70-292D34749100}" type="pres">
      <dgm:prSet presAssocID="{C520407E-D063-4011-B025-BE2CDE62C67E}" presName="compNode" presStyleCnt="0"/>
      <dgm:spPr/>
    </dgm:pt>
    <dgm:pt modelId="{C64DAAE1-C48E-406F-A57F-DA187FB679B3}" type="pres">
      <dgm:prSet presAssocID="{C520407E-D063-4011-B025-BE2CDE62C67E}" presName="bgRect" presStyleLbl="bgShp" presStyleIdx="0" presStyleCnt="6"/>
      <dgm:spPr/>
    </dgm:pt>
    <dgm:pt modelId="{D867033D-B557-4249-ACD8-2B1D11DE6986}" type="pres">
      <dgm:prSet presAssocID="{C520407E-D063-4011-B025-BE2CDE62C67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Organ"/>
        </a:ext>
      </dgm:extLst>
    </dgm:pt>
    <dgm:pt modelId="{C0B2EDAB-83AE-44E5-8D68-7169FE875490}" type="pres">
      <dgm:prSet presAssocID="{C520407E-D063-4011-B025-BE2CDE62C67E}" presName="spaceRect" presStyleCnt="0"/>
      <dgm:spPr/>
    </dgm:pt>
    <dgm:pt modelId="{EDB8A371-9522-487E-ABCA-BE6119CE1DE3}" type="pres">
      <dgm:prSet presAssocID="{C520407E-D063-4011-B025-BE2CDE62C67E}" presName="parTx" presStyleLbl="revTx" presStyleIdx="0" presStyleCnt="6">
        <dgm:presLayoutVars>
          <dgm:chMax val="0"/>
          <dgm:chPref val="0"/>
        </dgm:presLayoutVars>
      </dgm:prSet>
      <dgm:spPr/>
    </dgm:pt>
    <dgm:pt modelId="{BB48E8A8-DFEA-4410-8FF3-63DF5D2E622D}" type="pres">
      <dgm:prSet presAssocID="{9CEE62AF-5503-4958-9D32-46F545C444CD}" presName="sibTrans" presStyleCnt="0"/>
      <dgm:spPr/>
    </dgm:pt>
    <dgm:pt modelId="{C3F61B85-1730-42BD-910F-FABAE88CB79E}" type="pres">
      <dgm:prSet presAssocID="{B0731AEF-4880-40CC-AF6B-7E4498BF55CE}" presName="compNode" presStyleCnt="0"/>
      <dgm:spPr/>
    </dgm:pt>
    <dgm:pt modelId="{BEBB2341-1C99-467D-8B7C-2472FFEE1818}" type="pres">
      <dgm:prSet presAssocID="{B0731AEF-4880-40CC-AF6B-7E4498BF55CE}" presName="bgRect" presStyleLbl="bgShp" presStyleIdx="1" presStyleCnt="6"/>
      <dgm:spPr/>
    </dgm:pt>
    <dgm:pt modelId="{C3DE1B55-1E66-496C-A155-CE6F488CD9B0}" type="pres">
      <dgm:prSet presAssocID="{B0731AEF-4880-40CC-AF6B-7E4498BF55CE}"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with Pulse"/>
        </a:ext>
      </dgm:extLst>
    </dgm:pt>
    <dgm:pt modelId="{29D1B615-E4E1-4FF8-B509-2FC57A009764}" type="pres">
      <dgm:prSet presAssocID="{B0731AEF-4880-40CC-AF6B-7E4498BF55CE}" presName="spaceRect" presStyleCnt="0"/>
      <dgm:spPr/>
    </dgm:pt>
    <dgm:pt modelId="{24122FA3-FC3E-40A3-AA3F-AE7FC927A6AC}" type="pres">
      <dgm:prSet presAssocID="{B0731AEF-4880-40CC-AF6B-7E4498BF55CE}" presName="parTx" presStyleLbl="revTx" presStyleIdx="1" presStyleCnt="6">
        <dgm:presLayoutVars>
          <dgm:chMax val="0"/>
          <dgm:chPref val="0"/>
        </dgm:presLayoutVars>
      </dgm:prSet>
      <dgm:spPr/>
    </dgm:pt>
    <dgm:pt modelId="{B5463729-2C35-449D-90ED-04F64E7BEA93}" type="pres">
      <dgm:prSet presAssocID="{63E1D257-0211-44CD-B013-50B82F54A465}" presName="sibTrans" presStyleCnt="0"/>
      <dgm:spPr/>
    </dgm:pt>
    <dgm:pt modelId="{18E1BCDC-F664-4B45-8977-B7B3A3430FEB}" type="pres">
      <dgm:prSet presAssocID="{BE77190D-1D84-47A3-8F5F-B086349680AD}" presName="compNode" presStyleCnt="0"/>
      <dgm:spPr/>
    </dgm:pt>
    <dgm:pt modelId="{77DFFE4D-E581-499A-96A5-7F7513ACE174}" type="pres">
      <dgm:prSet presAssocID="{BE77190D-1D84-47A3-8F5F-B086349680AD}" presName="bgRect" presStyleLbl="bgShp" presStyleIdx="2" presStyleCnt="6"/>
      <dgm:spPr/>
    </dgm:pt>
    <dgm:pt modelId="{2DA15A19-0002-488D-A1C2-E6472DA5879D}" type="pres">
      <dgm:prSet presAssocID="{BE77190D-1D84-47A3-8F5F-B086349680A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Kidney"/>
        </a:ext>
      </dgm:extLst>
    </dgm:pt>
    <dgm:pt modelId="{2BA392D4-BEEC-4A2B-8F27-05C9D54BBF68}" type="pres">
      <dgm:prSet presAssocID="{BE77190D-1D84-47A3-8F5F-B086349680AD}" presName="spaceRect" presStyleCnt="0"/>
      <dgm:spPr/>
    </dgm:pt>
    <dgm:pt modelId="{36EE8FB7-733B-479B-82B2-AAC53A179764}" type="pres">
      <dgm:prSet presAssocID="{BE77190D-1D84-47A3-8F5F-B086349680AD}" presName="parTx" presStyleLbl="revTx" presStyleIdx="2" presStyleCnt="6">
        <dgm:presLayoutVars>
          <dgm:chMax val="0"/>
          <dgm:chPref val="0"/>
        </dgm:presLayoutVars>
      </dgm:prSet>
      <dgm:spPr/>
    </dgm:pt>
    <dgm:pt modelId="{4925D6ED-0F11-4006-B06B-12F2A9BE0C51}" type="pres">
      <dgm:prSet presAssocID="{E2A6316F-8C9C-4128-9A82-C45392383DB4}" presName="sibTrans" presStyleCnt="0"/>
      <dgm:spPr/>
    </dgm:pt>
    <dgm:pt modelId="{17A57FAA-633A-489B-A49C-B7EC9B299380}" type="pres">
      <dgm:prSet presAssocID="{F4491630-6AD7-4EDA-B6EA-69AB4BDBE0A4}" presName="compNode" presStyleCnt="0"/>
      <dgm:spPr/>
    </dgm:pt>
    <dgm:pt modelId="{D8B7178F-13D5-4579-936B-1EF4C97E517E}" type="pres">
      <dgm:prSet presAssocID="{F4491630-6AD7-4EDA-B6EA-69AB4BDBE0A4}" presName="bgRect" presStyleLbl="bgShp" presStyleIdx="3" presStyleCnt="6"/>
      <dgm:spPr/>
    </dgm:pt>
    <dgm:pt modelId="{2899A7B8-DCB7-4AB4-AFBD-D817EED3067E}" type="pres">
      <dgm:prSet presAssocID="{F4491630-6AD7-4EDA-B6EA-69AB4BDBE0A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yes"/>
        </a:ext>
      </dgm:extLst>
    </dgm:pt>
    <dgm:pt modelId="{950F6340-B55C-4D08-A7E5-1B66A6767D1F}" type="pres">
      <dgm:prSet presAssocID="{F4491630-6AD7-4EDA-B6EA-69AB4BDBE0A4}" presName="spaceRect" presStyleCnt="0"/>
      <dgm:spPr/>
    </dgm:pt>
    <dgm:pt modelId="{C4B43AAE-D47A-4CD5-9CA5-343426702BDB}" type="pres">
      <dgm:prSet presAssocID="{F4491630-6AD7-4EDA-B6EA-69AB4BDBE0A4}" presName="parTx" presStyleLbl="revTx" presStyleIdx="3" presStyleCnt="6">
        <dgm:presLayoutVars>
          <dgm:chMax val="0"/>
          <dgm:chPref val="0"/>
        </dgm:presLayoutVars>
      </dgm:prSet>
      <dgm:spPr/>
    </dgm:pt>
    <dgm:pt modelId="{C7F75887-319B-429F-8F93-6E3A39684606}" type="pres">
      <dgm:prSet presAssocID="{BC7532A7-7A0D-4F71-B33E-8231B681D497}" presName="sibTrans" presStyleCnt="0"/>
      <dgm:spPr/>
    </dgm:pt>
    <dgm:pt modelId="{9B4AF5B3-38A9-41DF-8A7E-3BF31AFA6937}" type="pres">
      <dgm:prSet presAssocID="{2BF4EE53-56AC-4147-B436-765C8EBA1BA4}" presName="compNode" presStyleCnt="0"/>
      <dgm:spPr/>
    </dgm:pt>
    <dgm:pt modelId="{6CB92140-DF46-4B36-B1CC-812B04A90198}" type="pres">
      <dgm:prSet presAssocID="{2BF4EE53-56AC-4147-B436-765C8EBA1BA4}" presName="bgRect" presStyleLbl="bgShp" presStyleIdx="4" presStyleCnt="6"/>
      <dgm:spPr/>
    </dgm:pt>
    <dgm:pt modelId="{6DA3F317-75F4-48E5-8A57-863E933DD908}" type="pres">
      <dgm:prSet presAssocID="{2BF4EE53-56AC-4147-B436-765C8EBA1BA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in"/>
        </a:ext>
      </dgm:extLst>
    </dgm:pt>
    <dgm:pt modelId="{6A20DDF9-7AD8-48AB-979D-9A57D36CF80D}" type="pres">
      <dgm:prSet presAssocID="{2BF4EE53-56AC-4147-B436-765C8EBA1BA4}" presName="spaceRect" presStyleCnt="0"/>
      <dgm:spPr/>
    </dgm:pt>
    <dgm:pt modelId="{13B29E17-B3BF-4755-B163-CB9D8C5547F5}" type="pres">
      <dgm:prSet presAssocID="{2BF4EE53-56AC-4147-B436-765C8EBA1BA4}" presName="parTx" presStyleLbl="revTx" presStyleIdx="4" presStyleCnt="6">
        <dgm:presLayoutVars>
          <dgm:chMax val="0"/>
          <dgm:chPref val="0"/>
        </dgm:presLayoutVars>
      </dgm:prSet>
      <dgm:spPr/>
    </dgm:pt>
    <dgm:pt modelId="{C8C5C066-9041-4649-832B-C7DFAB4D4634}" type="pres">
      <dgm:prSet presAssocID="{7FC396A5-3E69-4C42-A062-9BBFA9E0AB7B}" presName="sibTrans" presStyleCnt="0"/>
      <dgm:spPr/>
    </dgm:pt>
    <dgm:pt modelId="{730E09CF-470D-4CC6-967F-27E2D9443726}" type="pres">
      <dgm:prSet presAssocID="{8E796ADD-CF79-4809-ADAC-BBFE1206BA3D}" presName="compNode" presStyleCnt="0"/>
      <dgm:spPr/>
    </dgm:pt>
    <dgm:pt modelId="{F73D70DD-B31E-48E8-B254-F39569B62E85}" type="pres">
      <dgm:prSet presAssocID="{8E796ADD-CF79-4809-ADAC-BBFE1206BA3D}" presName="bgRect" presStyleLbl="bgShp" presStyleIdx="5" presStyleCnt="6"/>
      <dgm:spPr/>
    </dgm:pt>
    <dgm:pt modelId="{226C8A3D-C50A-4ADC-BFC6-46C6DF74AEDA}" type="pres">
      <dgm:prSet presAssocID="{8E796ADD-CF79-4809-ADAC-BBFE1206BA3D}"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tomach"/>
        </a:ext>
      </dgm:extLst>
    </dgm:pt>
    <dgm:pt modelId="{D081E308-7996-464B-BDF3-CC8CDE3F693C}" type="pres">
      <dgm:prSet presAssocID="{8E796ADD-CF79-4809-ADAC-BBFE1206BA3D}" presName="spaceRect" presStyleCnt="0"/>
      <dgm:spPr/>
    </dgm:pt>
    <dgm:pt modelId="{C73E115E-CE45-46A5-BC39-9A5C0F84D641}" type="pres">
      <dgm:prSet presAssocID="{8E796ADD-CF79-4809-ADAC-BBFE1206BA3D}" presName="parTx" presStyleLbl="revTx" presStyleIdx="5" presStyleCnt="6">
        <dgm:presLayoutVars>
          <dgm:chMax val="0"/>
          <dgm:chPref val="0"/>
        </dgm:presLayoutVars>
      </dgm:prSet>
      <dgm:spPr/>
    </dgm:pt>
  </dgm:ptLst>
  <dgm:cxnLst>
    <dgm:cxn modelId="{296A4F2A-B045-4236-B388-3EF182454FD1}" type="presOf" srcId="{C520407E-D063-4011-B025-BE2CDE62C67E}" destId="{EDB8A371-9522-487E-ABCA-BE6119CE1DE3}" srcOrd="0" destOrd="0" presId="urn:microsoft.com/office/officeart/2018/2/layout/IconVerticalSolidList"/>
    <dgm:cxn modelId="{D3B21860-6698-4201-B108-E97730DA1BC7}" type="presOf" srcId="{B0731AEF-4880-40CC-AF6B-7E4498BF55CE}" destId="{24122FA3-FC3E-40A3-AA3F-AE7FC927A6AC}" srcOrd="0" destOrd="0" presId="urn:microsoft.com/office/officeart/2018/2/layout/IconVerticalSolidList"/>
    <dgm:cxn modelId="{BB4B6058-A116-443F-A53C-3FDB9C7CD989}" srcId="{102C7BF3-234A-453A-BFED-55239A681E52}" destId="{C520407E-D063-4011-B025-BE2CDE62C67E}" srcOrd="0" destOrd="0" parTransId="{B77F329D-7027-46AE-AFC8-F3BCAB33C86A}" sibTransId="{9CEE62AF-5503-4958-9D32-46F545C444CD}"/>
    <dgm:cxn modelId="{E95F0D8A-8FCC-41DE-8DC3-D87DE55258B4}" type="presOf" srcId="{102C7BF3-234A-453A-BFED-55239A681E52}" destId="{E634E6E9-87F3-4C7E-8A21-67B5740AC063}" srcOrd="0" destOrd="0" presId="urn:microsoft.com/office/officeart/2018/2/layout/IconVerticalSolidList"/>
    <dgm:cxn modelId="{54CC4299-1BD5-49AA-A1A9-745FBA4F3222}" srcId="{102C7BF3-234A-453A-BFED-55239A681E52}" destId="{F4491630-6AD7-4EDA-B6EA-69AB4BDBE0A4}" srcOrd="3" destOrd="0" parTransId="{8B856AB1-70AE-431E-BC9E-188BF5BBEC79}" sibTransId="{BC7532A7-7A0D-4F71-B33E-8231B681D497}"/>
    <dgm:cxn modelId="{FC0608A0-59CF-46E5-B8FD-4A0177C4ACAB}" type="presOf" srcId="{F4491630-6AD7-4EDA-B6EA-69AB4BDBE0A4}" destId="{C4B43AAE-D47A-4CD5-9CA5-343426702BDB}" srcOrd="0" destOrd="0" presId="urn:microsoft.com/office/officeart/2018/2/layout/IconVerticalSolidList"/>
    <dgm:cxn modelId="{2DD3F9AC-6352-4A96-9D6F-8DFB5CDEE122}" type="presOf" srcId="{2BF4EE53-56AC-4147-B436-765C8EBA1BA4}" destId="{13B29E17-B3BF-4755-B163-CB9D8C5547F5}" srcOrd="0" destOrd="0" presId="urn:microsoft.com/office/officeart/2018/2/layout/IconVerticalSolidList"/>
    <dgm:cxn modelId="{51BC51B1-94D3-4B6B-ADF6-E6CC5D473DDE}" srcId="{102C7BF3-234A-453A-BFED-55239A681E52}" destId="{B0731AEF-4880-40CC-AF6B-7E4498BF55CE}" srcOrd="1" destOrd="0" parTransId="{FF5C4AAE-64F6-44FE-99B7-57ECF4E7E60E}" sibTransId="{63E1D257-0211-44CD-B013-50B82F54A465}"/>
    <dgm:cxn modelId="{D2420DC0-22C9-42FD-A33C-152E78F19BC5}" type="presOf" srcId="{BE77190D-1D84-47A3-8F5F-B086349680AD}" destId="{36EE8FB7-733B-479B-82B2-AAC53A179764}" srcOrd="0" destOrd="0" presId="urn:microsoft.com/office/officeart/2018/2/layout/IconVerticalSolidList"/>
    <dgm:cxn modelId="{2AE88EC8-821C-41F5-900D-0BA394F16F23}" srcId="{102C7BF3-234A-453A-BFED-55239A681E52}" destId="{BE77190D-1D84-47A3-8F5F-B086349680AD}" srcOrd="2" destOrd="0" parTransId="{790C5FBF-C136-47DC-A3B7-C7778828B0A1}" sibTransId="{E2A6316F-8C9C-4128-9A82-C45392383DB4}"/>
    <dgm:cxn modelId="{E97EB7E8-E036-436C-8BE5-27B32E2FCAA5}" type="presOf" srcId="{8E796ADD-CF79-4809-ADAC-BBFE1206BA3D}" destId="{C73E115E-CE45-46A5-BC39-9A5C0F84D641}" srcOrd="0" destOrd="0" presId="urn:microsoft.com/office/officeart/2018/2/layout/IconVerticalSolidList"/>
    <dgm:cxn modelId="{9A0B3BE9-F512-4C1A-9634-728EFBAE5C41}" srcId="{102C7BF3-234A-453A-BFED-55239A681E52}" destId="{2BF4EE53-56AC-4147-B436-765C8EBA1BA4}" srcOrd="4" destOrd="0" parTransId="{00E48370-E1EB-4FC3-B1F7-D183F2A2EC24}" sibTransId="{7FC396A5-3E69-4C42-A062-9BBFA9E0AB7B}"/>
    <dgm:cxn modelId="{68877FF5-0273-4FAF-9406-2D53893C8A61}" srcId="{102C7BF3-234A-453A-BFED-55239A681E52}" destId="{8E796ADD-CF79-4809-ADAC-BBFE1206BA3D}" srcOrd="5" destOrd="0" parTransId="{AD6B2B0D-4C51-4FD8-AD17-DBA1C9F4718C}" sibTransId="{257EACE9-C3A0-4188-ABB7-918F74590261}"/>
    <dgm:cxn modelId="{C0FA96C7-F73D-4F5F-AAEF-4AA905C4A88B}" type="presParOf" srcId="{E634E6E9-87F3-4C7E-8A21-67B5740AC063}" destId="{ED02753B-2C4F-49A5-9D70-292D34749100}" srcOrd="0" destOrd="0" presId="urn:microsoft.com/office/officeart/2018/2/layout/IconVerticalSolidList"/>
    <dgm:cxn modelId="{946E2210-F966-4522-B8D0-50717AEDD156}" type="presParOf" srcId="{ED02753B-2C4F-49A5-9D70-292D34749100}" destId="{C64DAAE1-C48E-406F-A57F-DA187FB679B3}" srcOrd="0" destOrd="0" presId="urn:microsoft.com/office/officeart/2018/2/layout/IconVerticalSolidList"/>
    <dgm:cxn modelId="{27AE473F-8297-4E0E-9297-B2A5C804A8D7}" type="presParOf" srcId="{ED02753B-2C4F-49A5-9D70-292D34749100}" destId="{D867033D-B557-4249-ACD8-2B1D11DE6986}" srcOrd="1" destOrd="0" presId="urn:microsoft.com/office/officeart/2018/2/layout/IconVerticalSolidList"/>
    <dgm:cxn modelId="{08DC544D-878F-4039-8307-35BB842FBDDE}" type="presParOf" srcId="{ED02753B-2C4F-49A5-9D70-292D34749100}" destId="{C0B2EDAB-83AE-44E5-8D68-7169FE875490}" srcOrd="2" destOrd="0" presId="urn:microsoft.com/office/officeart/2018/2/layout/IconVerticalSolidList"/>
    <dgm:cxn modelId="{947829CE-1016-4BF2-907F-46336D221801}" type="presParOf" srcId="{ED02753B-2C4F-49A5-9D70-292D34749100}" destId="{EDB8A371-9522-487E-ABCA-BE6119CE1DE3}" srcOrd="3" destOrd="0" presId="urn:microsoft.com/office/officeart/2018/2/layout/IconVerticalSolidList"/>
    <dgm:cxn modelId="{FBD9E8D1-F72F-45F4-A408-C2311443BB76}" type="presParOf" srcId="{E634E6E9-87F3-4C7E-8A21-67B5740AC063}" destId="{BB48E8A8-DFEA-4410-8FF3-63DF5D2E622D}" srcOrd="1" destOrd="0" presId="urn:microsoft.com/office/officeart/2018/2/layout/IconVerticalSolidList"/>
    <dgm:cxn modelId="{448C10D0-112D-4083-A44D-3EC9F8705ED5}" type="presParOf" srcId="{E634E6E9-87F3-4C7E-8A21-67B5740AC063}" destId="{C3F61B85-1730-42BD-910F-FABAE88CB79E}" srcOrd="2" destOrd="0" presId="urn:microsoft.com/office/officeart/2018/2/layout/IconVerticalSolidList"/>
    <dgm:cxn modelId="{2FC84632-B68E-4ACD-9934-BBF90A0560CF}" type="presParOf" srcId="{C3F61B85-1730-42BD-910F-FABAE88CB79E}" destId="{BEBB2341-1C99-467D-8B7C-2472FFEE1818}" srcOrd="0" destOrd="0" presId="urn:microsoft.com/office/officeart/2018/2/layout/IconVerticalSolidList"/>
    <dgm:cxn modelId="{7F705ABE-8F51-4863-A999-7EE82153DAB4}" type="presParOf" srcId="{C3F61B85-1730-42BD-910F-FABAE88CB79E}" destId="{C3DE1B55-1E66-496C-A155-CE6F488CD9B0}" srcOrd="1" destOrd="0" presId="urn:microsoft.com/office/officeart/2018/2/layout/IconVerticalSolidList"/>
    <dgm:cxn modelId="{ABB4429D-76D0-4C5C-913D-8C81D34FAEB1}" type="presParOf" srcId="{C3F61B85-1730-42BD-910F-FABAE88CB79E}" destId="{29D1B615-E4E1-4FF8-B509-2FC57A009764}" srcOrd="2" destOrd="0" presId="urn:microsoft.com/office/officeart/2018/2/layout/IconVerticalSolidList"/>
    <dgm:cxn modelId="{C2846A1F-BD66-477E-89C6-6FE3DCAB71E4}" type="presParOf" srcId="{C3F61B85-1730-42BD-910F-FABAE88CB79E}" destId="{24122FA3-FC3E-40A3-AA3F-AE7FC927A6AC}" srcOrd="3" destOrd="0" presId="urn:microsoft.com/office/officeart/2018/2/layout/IconVerticalSolidList"/>
    <dgm:cxn modelId="{ADA41880-C5A3-4613-810B-5F5D868925A7}" type="presParOf" srcId="{E634E6E9-87F3-4C7E-8A21-67B5740AC063}" destId="{B5463729-2C35-449D-90ED-04F64E7BEA93}" srcOrd="3" destOrd="0" presId="urn:microsoft.com/office/officeart/2018/2/layout/IconVerticalSolidList"/>
    <dgm:cxn modelId="{5C3F6412-4D38-454D-8474-5821B469DA4C}" type="presParOf" srcId="{E634E6E9-87F3-4C7E-8A21-67B5740AC063}" destId="{18E1BCDC-F664-4B45-8977-B7B3A3430FEB}" srcOrd="4" destOrd="0" presId="urn:microsoft.com/office/officeart/2018/2/layout/IconVerticalSolidList"/>
    <dgm:cxn modelId="{009F96D5-FE15-4395-8771-E6553F291F82}" type="presParOf" srcId="{18E1BCDC-F664-4B45-8977-B7B3A3430FEB}" destId="{77DFFE4D-E581-499A-96A5-7F7513ACE174}" srcOrd="0" destOrd="0" presId="urn:microsoft.com/office/officeart/2018/2/layout/IconVerticalSolidList"/>
    <dgm:cxn modelId="{4FCE8419-0323-4993-A8BE-972FE342DA71}" type="presParOf" srcId="{18E1BCDC-F664-4B45-8977-B7B3A3430FEB}" destId="{2DA15A19-0002-488D-A1C2-E6472DA5879D}" srcOrd="1" destOrd="0" presId="urn:microsoft.com/office/officeart/2018/2/layout/IconVerticalSolidList"/>
    <dgm:cxn modelId="{0B5A9388-8CC8-4FFF-B5BC-B0AF9DE60B5F}" type="presParOf" srcId="{18E1BCDC-F664-4B45-8977-B7B3A3430FEB}" destId="{2BA392D4-BEEC-4A2B-8F27-05C9D54BBF68}" srcOrd="2" destOrd="0" presId="urn:microsoft.com/office/officeart/2018/2/layout/IconVerticalSolidList"/>
    <dgm:cxn modelId="{50F5250E-FEF5-4830-B160-BB1F14E5459D}" type="presParOf" srcId="{18E1BCDC-F664-4B45-8977-B7B3A3430FEB}" destId="{36EE8FB7-733B-479B-82B2-AAC53A179764}" srcOrd="3" destOrd="0" presId="urn:microsoft.com/office/officeart/2018/2/layout/IconVerticalSolidList"/>
    <dgm:cxn modelId="{D90AC023-B0F1-440D-8728-3313A3C3B817}" type="presParOf" srcId="{E634E6E9-87F3-4C7E-8A21-67B5740AC063}" destId="{4925D6ED-0F11-4006-B06B-12F2A9BE0C51}" srcOrd="5" destOrd="0" presId="urn:microsoft.com/office/officeart/2018/2/layout/IconVerticalSolidList"/>
    <dgm:cxn modelId="{507AEC83-C92C-4940-A119-3F32329BB74B}" type="presParOf" srcId="{E634E6E9-87F3-4C7E-8A21-67B5740AC063}" destId="{17A57FAA-633A-489B-A49C-B7EC9B299380}" srcOrd="6" destOrd="0" presId="urn:microsoft.com/office/officeart/2018/2/layout/IconVerticalSolidList"/>
    <dgm:cxn modelId="{4302C029-D377-420E-AAB7-239146C2C0A3}" type="presParOf" srcId="{17A57FAA-633A-489B-A49C-B7EC9B299380}" destId="{D8B7178F-13D5-4579-936B-1EF4C97E517E}" srcOrd="0" destOrd="0" presId="urn:microsoft.com/office/officeart/2018/2/layout/IconVerticalSolidList"/>
    <dgm:cxn modelId="{132B2070-56B0-4D6C-A578-FE6E69EAA2F2}" type="presParOf" srcId="{17A57FAA-633A-489B-A49C-B7EC9B299380}" destId="{2899A7B8-DCB7-4AB4-AFBD-D817EED3067E}" srcOrd="1" destOrd="0" presId="urn:microsoft.com/office/officeart/2018/2/layout/IconVerticalSolidList"/>
    <dgm:cxn modelId="{B9FB7CEF-F6AE-44AF-AD03-E0C8705CEA56}" type="presParOf" srcId="{17A57FAA-633A-489B-A49C-B7EC9B299380}" destId="{950F6340-B55C-4D08-A7E5-1B66A6767D1F}" srcOrd="2" destOrd="0" presId="urn:microsoft.com/office/officeart/2018/2/layout/IconVerticalSolidList"/>
    <dgm:cxn modelId="{6B8F84F9-C34F-4287-8396-7857F3F2AC32}" type="presParOf" srcId="{17A57FAA-633A-489B-A49C-B7EC9B299380}" destId="{C4B43AAE-D47A-4CD5-9CA5-343426702BDB}" srcOrd="3" destOrd="0" presId="urn:microsoft.com/office/officeart/2018/2/layout/IconVerticalSolidList"/>
    <dgm:cxn modelId="{502B8F85-DB00-4EB6-9E7D-ABEAA6CCA93A}" type="presParOf" srcId="{E634E6E9-87F3-4C7E-8A21-67B5740AC063}" destId="{C7F75887-319B-429F-8F93-6E3A39684606}" srcOrd="7" destOrd="0" presId="urn:microsoft.com/office/officeart/2018/2/layout/IconVerticalSolidList"/>
    <dgm:cxn modelId="{674EC3CA-B966-4C57-B751-9ABAF5E75CBA}" type="presParOf" srcId="{E634E6E9-87F3-4C7E-8A21-67B5740AC063}" destId="{9B4AF5B3-38A9-41DF-8A7E-3BF31AFA6937}" srcOrd="8" destOrd="0" presId="urn:microsoft.com/office/officeart/2018/2/layout/IconVerticalSolidList"/>
    <dgm:cxn modelId="{C5DA1827-ECFE-42F2-8B70-92EF575A7529}" type="presParOf" srcId="{9B4AF5B3-38A9-41DF-8A7E-3BF31AFA6937}" destId="{6CB92140-DF46-4B36-B1CC-812B04A90198}" srcOrd="0" destOrd="0" presId="urn:microsoft.com/office/officeart/2018/2/layout/IconVerticalSolidList"/>
    <dgm:cxn modelId="{CE57CC63-C582-470C-B0FE-6381F01CCD7A}" type="presParOf" srcId="{9B4AF5B3-38A9-41DF-8A7E-3BF31AFA6937}" destId="{6DA3F317-75F4-48E5-8A57-863E933DD908}" srcOrd="1" destOrd="0" presId="urn:microsoft.com/office/officeart/2018/2/layout/IconVerticalSolidList"/>
    <dgm:cxn modelId="{5D02DB3B-8ED4-41CC-A9F1-F61BB5264666}" type="presParOf" srcId="{9B4AF5B3-38A9-41DF-8A7E-3BF31AFA6937}" destId="{6A20DDF9-7AD8-48AB-979D-9A57D36CF80D}" srcOrd="2" destOrd="0" presId="urn:microsoft.com/office/officeart/2018/2/layout/IconVerticalSolidList"/>
    <dgm:cxn modelId="{2FD89AA8-0E49-4532-A247-558028FBB3D1}" type="presParOf" srcId="{9B4AF5B3-38A9-41DF-8A7E-3BF31AFA6937}" destId="{13B29E17-B3BF-4755-B163-CB9D8C5547F5}" srcOrd="3" destOrd="0" presId="urn:microsoft.com/office/officeart/2018/2/layout/IconVerticalSolidList"/>
    <dgm:cxn modelId="{1931617A-A744-48B9-8922-AC073079FEA9}" type="presParOf" srcId="{E634E6E9-87F3-4C7E-8A21-67B5740AC063}" destId="{C8C5C066-9041-4649-832B-C7DFAB4D4634}" srcOrd="9" destOrd="0" presId="urn:microsoft.com/office/officeart/2018/2/layout/IconVerticalSolidList"/>
    <dgm:cxn modelId="{EEBCCCE1-FAC6-4A35-8EFB-4E1DB7E7780B}" type="presParOf" srcId="{E634E6E9-87F3-4C7E-8A21-67B5740AC063}" destId="{730E09CF-470D-4CC6-967F-27E2D9443726}" srcOrd="10" destOrd="0" presId="urn:microsoft.com/office/officeart/2018/2/layout/IconVerticalSolidList"/>
    <dgm:cxn modelId="{B403C527-1D46-4C86-B2C1-C6F6B03AC5B5}" type="presParOf" srcId="{730E09CF-470D-4CC6-967F-27E2D9443726}" destId="{F73D70DD-B31E-48E8-B254-F39569B62E85}" srcOrd="0" destOrd="0" presId="urn:microsoft.com/office/officeart/2018/2/layout/IconVerticalSolidList"/>
    <dgm:cxn modelId="{20516CA5-A754-4C24-A44B-9E659EAAD25F}" type="presParOf" srcId="{730E09CF-470D-4CC6-967F-27E2D9443726}" destId="{226C8A3D-C50A-4ADC-BFC6-46C6DF74AEDA}" srcOrd="1" destOrd="0" presId="urn:microsoft.com/office/officeart/2018/2/layout/IconVerticalSolidList"/>
    <dgm:cxn modelId="{05FFA2C9-32D3-4EE2-BE71-0C6709484FAE}" type="presParOf" srcId="{730E09CF-470D-4CC6-967F-27E2D9443726}" destId="{D081E308-7996-464B-BDF3-CC8CDE3F693C}" srcOrd="2" destOrd="0" presId="urn:microsoft.com/office/officeart/2018/2/layout/IconVerticalSolidList"/>
    <dgm:cxn modelId="{EA360677-24E9-4AEA-B72D-A419CFC9E7A4}" type="presParOf" srcId="{730E09CF-470D-4CC6-967F-27E2D9443726}" destId="{C73E115E-CE45-46A5-BC39-9A5C0F84D64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6C2F12-57AB-4EA1-B7A7-2546D8708DD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1C790F3-9DAA-4528-87AE-A1CA0F14872F}">
      <dgm:prSet/>
      <dgm:spPr/>
      <dgm:t>
        <a:bodyPr/>
        <a:lstStyle/>
        <a:p>
          <a:r>
            <a:rPr lang="en-GB" dirty="0"/>
            <a:t>👁️ Eyes: 30% develop retinopathy; yearly screening prevents 90% of vision loss.</a:t>
          </a:r>
          <a:endParaRPr lang="en-US" dirty="0"/>
        </a:p>
      </dgm:t>
    </dgm:pt>
    <dgm:pt modelId="{D8E358F4-46F6-455A-B0DD-E70C10869891}" type="parTrans" cxnId="{5415F97D-BFCC-48F3-B18B-168D89A38C1E}">
      <dgm:prSet/>
      <dgm:spPr/>
      <dgm:t>
        <a:bodyPr/>
        <a:lstStyle/>
        <a:p>
          <a:endParaRPr lang="en-US"/>
        </a:p>
      </dgm:t>
    </dgm:pt>
    <dgm:pt modelId="{D3FEC67E-672B-44CE-B2E3-06D895AC8924}" type="sibTrans" cxnId="{5415F97D-BFCC-48F3-B18B-168D89A38C1E}">
      <dgm:prSet/>
      <dgm:spPr/>
      <dgm:t>
        <a:bodyPr/>
        <a:lstStyle/>
        <a:p>
          <a:endParaRPr lang="en-US"/>
        </a:p>
      </dgm:t>
    </dgm:pt>
    <dgm:pt modelId="{FD35D587-1359-416F-970D-A15967A18304}">
      <dgm:prSet/>
      <dgm:spPr/>
      <dgm:t>
        <a:bodyPr/>
        <a:lstStyle/>
        <a:p>
          <a:r>
            <a:rPr lang="en-GB"/>
            <a:t>🦶 Feet: Nerve damage causes ulcers/infection. Check daily, wear good shoes, attend foot checks.</a:t>
          </a:r>
          <a:endParaRPr lang="en-US"/>
        </a:p>
      </dgm:t>
    </dgm:pt>
    <dgm:pt modelId="{6E956DC8-FB7E-4D3B-913B-C487D85F63F5}" type="parTrans" cxnId="{91CBD1F0-3475-4DCD-A140-BE004EE7B7B4}">
      <dgm:prSet/>
      <dgm:spPr/>
      <dgm:t>
        <a:bodyPr/>
        <a:lstStyle/>
        <a:p>
          <a:endParaRPr lang="en-US"/>
        </a:p>
      </dgm:t>
    </dgm:pt>
    <dgm:pt modelId="{37358D42-BB3F-46DC-8446-3F5342D423F3}" type="sibTrans" cxnId="{91CBD1F0-3475-4DCD-A140-BE004EE7B7B4}">
      <dgm:prSet/>
      <dgm:spPr/>
      <dgm:t>
        <a:bodyPr/>
        <a:lstStyle/>
        <a:p>
          <a:endParaRPr lang="en-US"/>
        </a:p>
      </dgm:t>
    </dgm:pt>
    <dgm:pt modelId="{9A285045-3EAD-42EC-8C44-976782CE72F6}" type="pres">
      <dgm:prSet presAssocID="{6F6C2F12-57AB-4EA1-B7A7-2546D8708DD4}" presName="root" presStyleCnt="0">
        <dgm:presLayoutVars>
          <dgm:dir/>
          <dgm:resizeHandles val="exact"/>
        </dgm:presLayoutVars>
      </dgm:prSet>
      <dgm:spPr/>
    </dgm:pt>
    <dgm:pt modelId="{36606F6C-2853-4CCD-BF8A-E9EA60572348}" type="pres">
      <dgm:prSet presAssocID="{81C790F3-9DAA-4528-87AE-A1CA0F14872F}" presName="compNode" presStyleCnt="0"/>
      <dgm:spPr/>
    </dgm:pt>
    <dgm:pt modelId="{C52C9596-667F-4641-AE2D-DF6256707FE7}" type="pres">
      <dgm:prSet presAssocID="{81C790F3-9DAA-4528-87AE-A1CA0F14872F}" presName="bgRect" presStyleLbl="bgShp" presStyleIdx="0" presStyleCnt="2"/>
      <dgm:spPr/>
    </dgm:pt>
    <dgm:pt modelId="{9FDF5207-FB84-483E-9B85-D73B5CE6F45E}" type="pres">
      <dgm:prSet presAssocID="{81C790F3-9DAA-4528-87AE-A1CA0F14872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yes"/>
        </a:ext>
      </dgm:extLst>
    </dgm:pt>
    <dgm:pt modelId="{58F763FB-CB90-40F5-92A6-0D4F3DF1CD9B}" type="pres">
      <dgm:prSet presAssocID="{81C790F3-9DAA-4528-87AE-A1CA0F14872F}" presName="spaceRect" presStyleCnt="0"/>
      <dgm:spPr/>
    </dgm:pt>
    <dgm:pt modelId="{5A3EAC3A-513A-4437-BE99-41198A20F7C4}" type="pres">
      <dgm:prSet presAssocID="{81C790F3-9DAA-4528-87AE-A1CA0F14872F}" presName="parTx" presStyleLbl="revTx" presStyleIdx="0" presStyleCnt="2">
        <dgm:presLayoutVars>
          <dgm:chMax val="0"/>
          <dgm:chPref val="0"/>
        </dgm:presLayoutVars>
      </dgm:prSet>
      <dgm:spPr/>
    </dgm:pt>
    <dgm:pt modelId="{E91D576A-295D-443E-AE85-9E7C77B14436}" type="pres">
      <dgm:prSet presAssocID="{D3FEC67E-672B-44CE-B2E3-06D895AC8924}" presName="sibTrans" presStyleCnt="0"/>
      <dgm:spPr/>
    </dgm:pt>
    <dgm:pt modelId="{11D11A58-15A3-4A1D-BB06-2437C3C4A6FD}" type="pres">
      <dgm:prSet presAssocID="{FD35D587-1359-416F-970D-A15967A18304}" presName="compNode" presStyleCnt="0"/>
      <dgm:spPr/>
    </dgm:pt>
    <dgm:pt modelId="{E0342280-6E76-4AF9-8D4A-54D42263F7AD}" type="pres">
      <dgm:prSet presAssocID="{FD35D587-1359-416F-970D-A15967A18304}" presName="bgRect" presStyleLbl="bgShp" presStyleIdx="1" presStyleCnt="2"/>
      <dgm:spPr/>
    </dgm:pt>
    <dgm:pt modelId="{33A8FA26-89E0-462E-8666-C2646469C72D}" type="pres">
      <dgm:prSet presAssocID="{FD35D587-1359-416F-970D-A15967A1830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ot"/>
        </a:ext>
      </dgm:extLst>
    </dgm:pt>
    <dgm:pt modelId="{D785318A-83CE-48D1-A7D9-7B31386202E5}" type="pres">
      <dgm:prSet presAssocID="{FD35D587-1359-416F-970D-A15967A18304}" presName="spaceRect" presStyleCnt="0"/>
      <dgm:spPr/>
    </dgm:pt>
    <dgm:pt modelId="{E2350743-463B-4262-A2C0-4FAD11D9E825}" type="pres">
      <dgm:prSet presAssocID="{FD35D587-1359-416F-970D-A15967A18304}" presName="parTx" presStyleLbl="revTx" presStyleIdx="1" presStyleCnt="2">
        <dgm:presLayoutVars>
          <dgm:chMax val="0"/>
          <dgm:chPref val="0"/>
        </dgm:presLayoutVars>
      </dgm:prSet>
      <dgm:spPr/>
    </dgm:pt>
  </dgm:ptLst>
  <dgm:cxnLst>
    <dgm:cxn modelId="{867F7A13-10AF-4C88-B2CA-3F29F8BC57EC}" type="presOf" srcId="{FD35D587-1359-416F-970D-A15967A18304}" destId="{E2350743-463B-4262-A2C0-4FAD11D9E825}" srcOrd="0" destOrd="0" presId="urn:microsoft.com/office/officeart/2018/2/layout/IconVerticalSolidList"/>
    <dgm:cxn modelId="{D2580C6F-9551-486D-9193-F4689D23D614}" type="presOf" srcId="{81C790F3-9DAA-4528-87AE-A1CA0F14872F}" destId="{5A3EAC3A-513A-4437-BE99-41198A20F7C4}" srcOrd="0" destOrd="0" presId="urn:microsoft.com/office/officeart/2018/2/layout/IconVerticalSolidList"/>
    <dgm:cxn modelId="{FE77E97D-8F69-4289-B61E-4CBF8BBA65B2}" type="presOf" srcId="{6F6C2F12-57AB-4EA1-B7A7-2546D8708DD4}" destId="{9A285045-3EAD-42EC-8C44-976782CE72F6}" srcOrd="0" destOrd="0" presId="urn:microsoft.com/office/officeart/2018/2/layout/IconVerticalSolidList"/>
    <dgm:cxn modelId="{5415F97D-BFCC-48F3-B18B-168D89A38C1E}" srcId="{6F6C2F12-57AB-4EA1-B7A7-2546D8708DD4}" destId="{81C790F3-9DAA-4528-87AE-A1CA0F14872F}" srcOrd="0" destOrd="0" parTransId="{D8E358F4-46F6-455A-B0DD-E70C10869891}" sibTransId="{D3FEC67E-672B-44CE-B2E3-06D895AC8924}"/>
    <dgm:cxn modelId="{91CBD1F0-3475-4DCD-A140-BE004EE7B7B4}" srcId="{6F6C2F12-57AB-4EA1-B7A7-2546D8708DD4}" destId="{FD35D587-1359-416F-970D-A15967A18304}" srcOrd="1" destOrd="0" parTransId="{6E956DC8-FB7E-4D3B-913B-C487D85F63F5}" sibTransId="{37358D42-BB3F-46DC-8446-3F5342D423F3}"/>
    <dgm:cxn modelId="{F0DE7366-59FD-4C36-9A9A-73610B18FBF6}" type="presParOf" srcId="{9A285045-3EAD-42EC-8C44-976782CE72F6}" destId="{36606F6C-2853-4CCD-BF8A-E9EA60572348}" srcOrd="0" destOrd="0" presId="urn:microsoft.com/office/officeart/2018/2/layout/IconVerticalSolidList"/>
    <dgm:cxn modelId="{03E361D8-BE46-4704-B357-36AB4856E0EC}" type="presParOf" srcId="{36606F6C-2853-4CCD-BF8A-E9EA60572348}" destId="{C52C9596-667F-4641-AE2D-DF6256707FE7}" srcOrd="0" destOrd="0" presId="urn:microsoft.com/office/officeart/2018/2/layout/IconVerticalSolidList"/>
    <dgm:cxn modelId="{FD16D8B9-A6F3-43A3-92EA-DE412E7CCCBC}" type="presParOf" srcId="{36606F6C-2853-4CCD-BF8A-E9EA60572348}" destId="{9FDF5207-FB84-483E-9B85-D73B5CE6F45E}" srcOrd="1" destOrd="0" presId="urn:microsoft.com/office/officeart/2018/2/layout/IconVerticalSolidList"/>
    <dgm:cxn modelId="{244860EA-4BAE-4FA3-907C-F3E4A04E76E7}" type="presParOf" srcId="{36606F6C-2853-4CCD-BF8A-E9EA60572348}" destId="{58F763FB-CB90-40F5-92A6-0D4F3DF1CD9B}" srcOrd="2" destOrd="0" presId="urn:microsoft.com/office/officeart/2018/2/layout/IconVerticalSolidList"/>
    <dgm:cxn modelId="{CA5B4B86-2D4E-4141-9116-F4305AF0F3B5}" type="presParOf" srcId="{36606F6C-2853-4CCD-BF8A-E9EA60572348}" destId="{5A3EAC3A-513A-4437-BE99-41198A20F7C4}" srcOrd="3" destOrd="0" presId="urn:microsoft.com/office/officeart/2018/2/layout/IconVerticalSolidList"/>
    <dgm:cxn modelId="{FF16CC03-B3D9-4190-BD5D-002C64C9969A}" type="presParOf" srcId="{9A285045-3EAD-42EC-8C44-976782CE72F6}" destId="{E91D576A-295D-443E-AE85-9E7C77B14436}" srcOrd="1" destOrd="0" presId="urn:microsoft.com/office/officeart/2018/2/layout/IconVerticalSolidList"/>
    <dgm:cxn modelId="{D488AEEE-E36E-4128-9CB2-1DF5D8E3C0F4}" type="presParOf" srcId="{9A285045-3EAD-42EC-8C44-976782CE72F6}" destId="{11D11A58-15A3-4A1D-BB06-2437C3C4A6FD}" srcOrd="2" destOrd="0" presId="urn:microsoft.com/office/officeart/2018/2/layout/IconVerticalSolidList"/>
    <dgm:cxn modelId="{BA9071DE-3EB1-4A2F-B11F-D5A069932E98}" type="presParOf" srcId="{11D11A58-15A3-4A1D-BB06-2437C3C4A6FD}" destId="{E0342280-6E76-4AF9-8D4A-54D42263F7AD}" srcOrd="0" destOrd="0" presId="urn:microsoft.com/office/officeart/2018/2/layout/IconVerticalSolidList"/>
    <dgm:cxn modelId="{ACB2735F-E329-438F-8099-E98ABAABE855}" type="presParOf" srcId="{11D11A58-15A3-4A1D-BB06-2437C3C4A6FD}" destId="{33A8FA26-89E0-462E-8666-C2646469C72D}" srcOrd="1" destOrd="0" presId="urn:microsoft.com/office/officeart/2018/2/layout/IconVerticalSolidList"/>
    <dgm:cxn modelId="{A21A047F-641F-4E0C-86A1-E13932CA867E}" type="presParOf" srcId="{11D11A58-15A3-4A1D-BB06-2437C3C4A6FD}" destId="{D785318A-83CE-48D1-A7D9-7B31386202E5}" srcOrd="2" destOrd="0" presId="urn:microsoft.com/office/officeart/2018/2/layout/IconVerticalSolidList"/>
    <dgm:cxn modelId="{F172338E-5951-4D78-A34A-03526A152EFA}" type="presParOf" srcId="{11D11A58-15A3-4A1D-BB06-2437C3C4A6FD}" destId="{E2350743-463B-4262-A2C0-4FAD11D9E82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068AC6-FAEA-47F2-9FE2-F2EBFF6BC2D1}">
      <dsp:nvSpPr>
        <dsp:cNvPr id="0" name=""/>
        <dsp:cNvSpPr/>
      </dsp:nvSpPr>
      <dsp:spPr>
        <a:xfrm>
          <a:off x="0" y="717"/>
          <a:ext cx="4726201" cy="167924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1F44AD-5DEA-4FB3-BA9A-76F63C297A59}">
      <dsp:nvSpPr>
        <dsp:cNvPr id="0" name=""/>
        <dsp:cNvSpPr/>
      </dsp:nvSpPr>
      <dsp:spPr>
        <a:xfrm>
          <a:off x="507973" y="378548"/>
          <a:ext cx="923587" cy="9235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02F3F0B-D8AD-4FD2-921C-876BBAC72DE8}">
      <dsp:nvSpPr>
        <dsp:cNvPr id="0" name=""/>
        <dsp:cNvSpPr/>
      </dsp:nvSpPr>
      <dsp:spPr>
        <a:xfrm>
          <a:off x="1939533" y="717"/>
          <a:ext cx="27866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844550">
            <a:lnSpc>
              <a:spcPct val="90000"/>
            </a:lnSpc>
            <a:spcBef>
              <a:spcPct val="0"/>
            </a:spcBef>
            <a:spcAft>
              <a:spcPct val="35000"/>
            </a:spcAft>
            <a:buNone/>
          </a:pPr>
          <a:r>
            <a:rPr lang="en-US" sz="1900" kern="1200"/>
            <a:t>Diabetes means too much sugar in the blood.</a:t>
          </a:r>
        </a:p>
      </dsp:txBody>
      <dsp:txXfrm>
        <a:off x="1939533" y="717"/>
        <a:ext cx="2786667" cy="1679249"/>
      </dsp:txXfrm>
    </dsp:sp>
    <dsp:sp modelId="{D2D54A1E-4540-49C6-8000-F5E1E45C69D1}">
      <dsp:nvSpPr>
        <dsp:cNvPr id="0" name=""/>
        <dsp:cNvSpPr/>
      </dsp:nvSpPr>
      <dsp:spPr>
        <a:xfrm>
          <a:off x="0" y="2099779"/>
          <a:ext cx="4726201" cy="167924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96E931-DE30-4614-A017-7D1B60DF2F68}">
      <dsp:nvSpPr>
        <dsp:cNvPr id="0" name=""/>
        <dsp:cNvSpPr/>
      </dsp:nvSpPr>
      <dsp:spPr>
        <a:xfrm>
          <a:off x="507973" y="2477610"/>
          <a:ext cx="923587" cy="9235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D4510A-FCF1-44F4-BD9C-0DAC8ED31CCA}">
      <dsp:nvSpPr>
        <dsp:cNvPr id="0" name=""/>
        <dsp:cNvSpPr/>
      </dsp:nvSpPr>
      <dsp:spPr>
        <a:xfrm>
          <a:off x="1939533" y="2099779"/>
          <a:ext cx="27866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844550">
            <a:lnSpc>
              <a:spcPct val="90000"/>
            </a:lnSpc>
            <a:spcBef>
              <a:spcPct val="0"/>
            </a:spcBef>
            <a:spcAft>
              <a:spcPct val="35000"/>
            </a:spcAft>
            <a:buNone/>
          </a:pPr>
          <a:r>
            <a:rPr lang="en-US" sz="1900" kern="1200"/>
            <a:t>The body makes insulin, but the cells don’t respond properly — called insulin resistance.</a:t>
          </a:r>
        </a:p>
      </dsp:txBody>
      <dsp:txXfrm>
        <a:off x="1939533" y="2099779"/>
        <a:ext cx="2786667" cy="1679249"/>
      </dsp:txXfrm>
    </dsp:sp>
    <dsp:sp modelId="{3EB7C31D-7437-4C51-AD9F-018F0A184442}">
      <dsp:nvSpPr>
        <dsp:cNvPr id="0" name=""/>
        <dsp:cNvSpPr/>
      </dsp:nvSpPr>
      <dsp:spPr>
        <a:xfrm>
          <a:off x="0" y="4198841"/>
          <a:ext cx="4726201" cy="167924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674D1E-EE4C-4CEA-B317-D043B1FF0A40}">
      <dsp:nvSpPr>
        <dsp:cNvPr id="0" name=""/>
        <dsp:cNvSpPr/>
      </dsp:nvSpPr>
      <dsp:spPr>
        <a:xfrm>
          <a:off x="507973" y="4576672"/>
          <a:ext cx="923587" cy="9235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6E89466-B908-4F2B-903B-39720A750245}">
      <dsp:nvSpPr>
        <dsp:cNvPr id="0" name=""/>
        <dsp:cNvSpPr/>
      </dsp:nvSpPr>
      <dsp:spPr>
        <a:xfrm>
          <a:off x="1939533" y="4198841"/>
          <a:ext cx="27866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844550">
            <a:lnSpc>
              <a:spcPct val="90000"/>
            </a:lnSpc>
            <a:spcBef>
              <a:spcPct val="0"/>
            </a:spcBef>
            <a:spcAft>
              <a:spcPct val="35000"/>
            </a:spcAft>
            <a:buNone/>
          </a:pPr>
          <a:r>
            <a:rPr lang="en-US" sz="1900" kern="1200"/>
            <a:t>Sugar stays in the bloodstream and damages blood vessels and organs.</a:t>
          </a:r>
        </a:p>
      </dsp:txBody>
      <dsp:txXfrm>
        <a:off x="1939533" y="4198841"/>
        <a:ext cx="2786667" cy="16792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DAAE1-C48E-406F-A57F-DA187FB679B3}">
      <dsp:nvSpPr>
        <dsp:cNvPr id="0" name=""/>
        <dsp:cNvSpPr/>
      </dsp:nvSpPr>
      <dsp:spPr>
        <a:xfrm>
          <a:off x="0" y="1808"/>
          <a:ext cx="4683949"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67033D-B557-4249-ACD8-2B1D11DE6986}">
      <dsp:nvSpPr>
        <dsp:cNvPr id="0" name=""/>
        <dsp:cNvSpPr/>
      </dsp:nvSpPr>
      <dsp:spPr>
        <a:xfrm>
          <a:off x="233059" y="175158"/>
          <a:ext cx="423745" cy="4237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B8A371-9522-487E-ABCA-BE6119CE1DE3}">
      <dsp:nvSpPr>
        <dsp:cNvPr id="0" name=""/>
        <dsp:cNvSpPr/>
      </dsp:nvSpPr>
      <dsp:spPr>
        <a:xfrm>
          <a:off x="889864" y="1808"/>
          <a:ext cx="3794084"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a:t>High sugars damage blood vessels and nerves:</a:t>
          </a:r>
        </a:p>
      </dsp:txBody>
      <dsp:txXfrm>
        <a:off x="889864" y="1808"/>
        <a:ext cx="3794084" cy="770445"/>
      </dsp:txXfrm>
    </dsp:sp>
    <dsp:sp modelId="{BEBB2341-1C99-467D-8B7C-2472FFEE1818}">
      <dsp:nvSpPr>
        <dsp:cNvPr id="0" name=""/>
        <dsp:cNvSpPr/>
      </dsp:nvSpPr>
      <dsp:spPr>
        <a:xfrm>
          <a:off x="0" y="964865"/>
          <a:ext cx="4683949"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DE1B55-1E66-496C-A155-CE6F488CD9B0}">
      <dsp:nvSpPr>
        <dsp:cNvPr id="0" name=""/>
        <dsp:cNvSpPr/>
      </dsp:nvSpPr>
      <dsp:spPr>
        <a:xfrm>
          <a:off x="233059" y="1138215"/>
          <a:ext cx="423745" cy="4237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4122FA3-FC3E-40A3-AA3F-AE7FC927A6AC}">
      <dsp:nvSpPr>
        <dsp:cNvPr id="0" name=""/>
        <dsp:cNvSpPr/>
      </dsp:nvSpPr>
      <dsp:spPr>
        <a:xfrm>
          <a:off x="889864" y="964865"/>
          <a:ext cx="3794084"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a:t>• Heart disease: 2–4× higher risk</a:t>
          </a:r>
        </a:p>
      </dsp:txBody>
      <dsp:txXfrm>
        <a:off x="889864" y="964865"/>
        <a:ext cx="3794084" cy="770445"/>
      </dsp:txXfrm>
    </dsp:sp>
    <dsp:sp modelId="{77DFFE4D-E581-499A-96A5-7F7513ACE174}">
      <dsp:nvSpPr>
        <dsp:cNvPr id="0" name=""/>
        <dsp:cNvSpPr/>
      </dsp:nvSpPr>
      <dsp:spPr>
        <a:xfrm>
          <a:off x="0" y="1927922"/>
          <a:ext cx="4683949"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A15A19-0002-488D-A1C2-E6472DA5879D}">
      <dsp:nvSpPr>
        <dsp:cNvPr id="0" name=""/>
        <dsp:cNvSpPr/>
      </dsp:nvSpPr>
      <dsp:spPr>
        <a:xfrm>
          <a:off x="233059" y="2101272"/>
          <a:ext cx="423745" cy="4237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6EE8FB7-733B-479B-82B2-AAC53A179764}">
      <dsp:nvSpPr>
        <dsp:cNvPr id="0" name=""/>
        <dsp:cNvSpPr/>
      </dsp:nvSpPr>
      <dsp:spPr>
        <a:xfrm>
          <a:off x="889864" y="1927922"/>
          <a:ext cx="3794084"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a:t>• Kidneys: leading cause of kidney failure</a:t>
          </a:r>
        </a:p>
      </dsp:txBody>
      <dsp:txXfrm>
        <a:off x="889864" y="1927922"/>
        <a:ext cx="3794084" cy="770445"/>
      </dsp:txXfrm>
    </dsp:sp>
    <dsp:sp modelId="{D8B7178F-13D5-4579-936B-1EF4C97E517E}">
      <dsp:nvSpPr>
        <dsp:cNvPr id="0" name=""/>
        <dsp:cNvSpPr/>
      </dsp:nvSpPr>
      <dsp:spPr>
        <a:xfrm>
          <a:off x="0" y="2890979"/>
          <a:ext cx="4683949"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99A7B8-DCB7-4AB4-AFBD-D817EED3067E}">
      <dsp:nvSpPr>
        <dsp:cNvPr id="0" name=""/>
        <dsp:cNvSpPr/>
      </dsp:nvSpPr>
      <dsp:spPr>
        <a:xfrm>
          <a:off x="233059" y="3064329"/>
          <a:ext cx="423745" cy="4237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B43AAE-D47A-4CD5-9CA5-343426702BDB}">
      <dsp:nvSpPr>
        <dsp:cNvPr id="0" name=""/>
        <dsp:cNvSpPr/>
      </dsp:nvSpPr>
      <dsp:spPr>
        <a:xfrm>
          <a:off x="889864" y="2890979"/>
          <a:ext cx="3794084"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a:t>• Eyes: 1 in 3 develop retinopathy</a:t>
          </a:r>
        </a:p>
      </dsp:txBody>
      <dsp:txXfrm>
        <a:off x="889864" y="2890979"/>
        <a:ext cx="3794084" cy="770445"/>
      </dsp:txXfrm>
    </dsp:sp>
    <dsp:sp modelId="{6CB92140-DF46-4B36-B1CC-812B04A90198}">
      <dsp:nvSpPr>
        <dsp:cNvPr id="0" name=""/>
        <dsp:cNvSpPr/>
      </dsp:nvSpPr>
      <dsp:spPr>
        <a:xfrm>
          <a:off x="0" y="3854036"/>
          <a:ext cx="4683949"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A3F317-75F4-48E5-8A57-863E933DD908}">
      <dsp:nvSpPr>
        <dsp:cNvPr id="0" name=""/>
        <dsp:cNvSpPr/>
      </dsp:nvSpPr>
      <dsp:spPr>
        <a:xfrm>
          <a:off x="233059" y="4027386"/>
          <a:ext cx="423745" cy="42374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3B29E17-B3BF-4755-B163-CB9D8C5547F5}">
      <dsp:nvSpPr>
        <dsp:cNvPr id="0" name=""/>
        <dsp:cNvSpPr/>
      </dsp:nvSpPr>
      <dsp:spPr>
        <a:xfrm>
          <a:off x="889864" y="3854036"/>
          <a:ext cx="3794084"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a:t>• Nerves: 1 in 4 develop numbness</a:t>
          </a:r>
        </a:p>
      </dsp:txBody>
      <dsp:txXfrm>
        <a:off x="889864" y="3854036"/>
        <a:ext cx="3794084" cy="770445"/>
      </dsp:txXfrm>
    </dsp:sp>
    <dsp:sp modelId="{F73D70DD-B31E-48E8-B254-F39569B62E85}">
      <dsp:nvSpPr>
        <dsp:cNvPr id="0" name=""/>
        <dsp:cNvSpPr/>
      </dsp:nvSpPr>
      <dsp:spPr>
        <a:xfrm>
          <a:off x="0" y="4817093"/>
          <a:ext cx="4683949"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6C8A3D-C50A-4ADC-BFC6-46C6DF74AEDA}">
      <dsp:nvSpPr>
        <dsp:cNvPr id="0" name=""/>
        <dsp:cNvSpPr/>
      </dsp:nvSpPr>
      <dsp:spPr>
        <a:xfrm>
          <a:off x="233059" y="4990443"/>
          <a:ext cx="423745" cy="42374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3E115E-CE45-46A5-BC39-9A5C0F84D641}">
      <dsp:nvSpPr>
        <dsp:cNvPr id="0" name=""/>
        <dsp:cNvSpPr/>
      </dsp:nvSpPr>
      <dsp:spPr>
        <a:xfrm>
          <a:off x="889864" y="4817093"/>
          <a:ext cx="3794084"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a:t>Good control protects eyes, heart, kidneys, and feet.</a:t>
          </a:r>
        </a:p>
      </dsp:txBody>
      <dsp:txXfrm>
        <a:off x="889864" y="4817093"/>
        <a:ext cx="3794084" cy="7704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2C9596-667F-4641-AE2D-DF6256707FE7}">
      <dsp:nvSpPr>
        <dsp:cNvPr id="0" name=""/>
        <dsp:cNvSpPr/>
      </dsp:nvSpPr>
      <dsp:spPr>
        <a:xfrm>
          <a:off x="0" y="735468"/>
          <a:ext cx="8229600" cy="135778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DF5207-FB84-483E-9B85-D73B5CE6F45E}">
      <dsp:nvSpPr>
        <dsp:cNvPr id="0" name=""/>
        <dsp:cNvSpPr/>
      </dsp:nvSpPr>
      <dsp:spPr>
        <a:xfrm>
          <a:off x="410731" y="1040971"/>
          <a:ext cx="746783" cy="7467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A3EAC3A-513A-4437-BE99-41198A20F7C4}">
      <dsp:nvSpPr>
        <dsp:cNvPr id="0" name=""/>
        <dsp:cNvSpPr/>
      </dsp:nvSpPr>
      <dsp:spPr>
        <a:xfrm>
          <a:off x="1568246" y="735468"/>
          <a:ext cx="6661353" cy="135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99" tIns="143699" rIns="143699" bIns="143699" numCol="1" spcCol="1270" anchor="ctr" anchorCtr="0">
          <a:noAutofit/>
        </a:bodyPr>
        <a:lstStyle/>
        <a:p>
          <a:pPr marL="0" lvl="0" indent="0" algn="l" defTabSz="1111250">
            <a:lnSpc>
              <a:spcPct val="90000"/>
            </a:lnSpc>
            <a:spcBef>
              <a:spcPct val="0"/>
            </a:spcBef>
            <a:spcAft>
              <a:spcPct val="35000"/>
            </a:spcAft>
            <a:buNone/>
          </a:pPr>
          <a:r>
            <a:rPr lang="en-GB" sz="2500" kern="1200" dirty="0"/>
            <a:t>👁️ Eyes: 30% develop retinopathy; yearly screening prevents 90% of vision loss.</a:t>
          </a:r>
          <a:endParaRPr lang="en-US" sz="2500" kern="1200" dirty="0"/>
        </a:p>
      </dsp:txBody>
      <dsp:txXfrm>
        <a:off x="1568246" y="735468"/>
        <a:ext cx="6661353" cy="1357788"/>
      </dsp:txXfrm>
    </dsp:sp>
    <dsp:sp modelId="{E0342280-6E76-4AF9-8D4A-54D42263F7AD}">
      <dsp:nvSpPr>
        <dsp:cNvPr id="0" name=""/>
        <dsp:cNvSpPr/>
      </dsp:nvSpPr>
      <dsp:spPr>
        <a:xfrm>
          <a:off x="0" y="2432705"/>
          <a:ext cx="8229600" cy="135778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A8FA26-89E0-462E-8666-C2646469C72D}">
      <dsp:nvSpPr>
        <dsp:cNvPr id="0" name=""/>
        <dsp:cNvSpPr/>
      </dsp:nvSpPr>
      <dsp:spPr>
        <a:xfrm>
          <a:off x="410731" y="2738207"/>
          <a:ext cx="746783" cy="7467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2350743-463B-4262-A2C0-4FAD11D9E825}">
      <dsp:nvSpPr>
        <dsp:cNvPr id="0" name=""/>
        <dsp:cNvSpPr/>
      </dsp:nvSpPr>
      <dsp:spPr>
        <a:xfrm>
          <a:off x="1568246" y="2432705"/>
          <a:ext cx="6661353" cy="135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99" tIns="143699" rIns="143699" bIns="143699" numCol="1" spcCol="1270" anchor="ctr" anchorCtr="0">
          <a:noAutofit/>
        </a:bodyPr>
        <a:lstStyle/>
        <a:p>
          <a:pPr marL="0" lvl="0" indent="0" algn="l" defTabSz="1111250">
            <a:lnSpc>
              <a:spcPct val="90000"/>
            </a:lnSpc>
            <a:spcBef>
              <a:spcPct val="0"/>
            </a:spcBef>
            <a:spcAft>
              <a:spcPct val="35000"/>
            </a:spcAft>
            <a:buNone/>
          </a:pPr>
          <a:r>
            <a:rPr lang="en-GB" sz="2500" kern="1200"/>
            <a:t>🦶 Feet: Nerve damage causes ulcers/infection. Check daily, wear good shoes, attend foot checks.</a:t>
          </a:r>
          <a:endParaRPr lang="en-US" sz="2500" kern="1200"/>
        </a:p>
      </dsp:txBody>
      <dsp:txXfrm>
        <a:off x="1568246" y="2432705"/>
        <a:ext cx="6661353" cy="135778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B241F2-9D43-43CB-9494-1228D3C6C6D3}" type="datetimeFigureOut">
              <a:rPr lang="en-GB" smtClean="0"/>
              <a:t>06/11/2025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F4CCDB-4457-413B-979A-713970E28A54}" type="slidenum">
              <a:rPr lang="en-GB" smtClean="0"/>
              <a:t>‹#›</a:t>
            </a:fld>
            <a:endParaRPr lang="en-GB"/>
          </a:p>
        </p:txBody>
      </p:sp>
    </p:spTree>
    <p:extLst>
      <p:ext uri="{BB962C8B-B14F-4D97-AF65-F5344CB8AC3E}">
        <p14:creationId xmlns:p14="http://schemas.microsoft.com/office/powerpoint/2010/main" val="1263455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a holding and welcome slide – you may wish not to use this and just welcome patients as they join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AEC687-E3DA-4B47-93B6-CA913D062D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3259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200" b="1" u="sng" dirty="0">
                <a:latin typeface="Arial" panose="020B0604020202020204" pitchFamily="34" charset="0"/>
                <a:cs typeface="Arial" panose="020B0604020202020204" pitchFamily="34" charset="0"/>
              </a:rPr>
              <a:t>What do my HbA1c levels mean?</a:t>
            </a:r>
          </a:p>
          <a:p>
            <a:pPr>
              <a:spcAft>
                <a:spcPts val="600"/>
              </a:spcAft>
            </a:pPr>
            <a:r>
              <a:rPr lang="en-GB" sz="1200" b="1" dirty="0">
                <a:latin typeface="Arial" panose="020B0604020202020204" pitchFamily="34" charset="0"/>
                <a:cs typeface="Arial" panose="020B0604020202020204" pitchFamily="34" charset="0"/>
              </a:rPr>
              <a:t>*Remember that HbA1c measures the average blood glucose over 3 months</a:t>
            </a:r>
          </a:p>
          <a:p>
            <a:pPr>
              <a:spcAft>
                <a:spcPts val="600"/>
              </a:spcAft>
            </a:pPr>
            <a:r>
              <a:rPr lang="en-GB" sz="1200" b="1" dirty="0">
                <a:latin typeface="Arial" panose="020B0604020202020204" pitchFamily="34" charset="0"/>
                <a:cs typeface="Arial" panose="020B0604020202020204" pitchFamily="34" charset="0"/>
              </a:rPr>
              <a:t>*Under 42 </a:t>
            </a:r>
            <a:r>
              <a:rPr lang="en-GB" sz="1200" dirty="0">
                <a:latin typeface="Arial" panose="020B0604020202020204" pitchFamily="34" charset="0"/>
                <a:cs typeface="Arial" panose="020B0604020202020204" pitchFamily="34" charset="0"/>
              </a:rPr>
              <a:t>is </a:t>
            </a:r>
            <a:r>
              <a:rPr lang="en-GB" sz="1200" b="1" dirty="0">
                <a:latin typeface="Arial" panose="020B0604020202020204" pitchFamily="34" charset="0"/>
                <a:cs typeface="Arial" panose="020B0604020202020204" pitchFamily="34" charset="0"/>
              </a:rPr>
              <a:t>normal</a:t>
            </a:r>
          </a:p>
          <a:p>
            <a:pPr>
              <a:spcAft>
                <a:spcPts val="600"/>
              </a:spcAft>
            </a:pPr>
            <a:r>
              <a:rPr lang="en-GB" sz="1200" b="1" dirty="0">
                <a:latin typeface="Arial" panose="020B0604020202020204" pitchFamily="34" charset="0"/>
                <a:cs typeface="Arial" panose="020B0604020202020204" pitchFamily="34" charset="0"/>
              </a:rPr>
              <a:t>*42-47 is prediabetes </a:t>
            </a:r>
            <a:r>
              <a:rPr lang="en-GB" sz="1200" dirty="0">
                <a:latin typeface="Arial" panose="020B0604020202020204" pitchFamily="34" charset="0"/>
                <a:cs typeface="Arial" panose="020B0604020202020204" pitchFamily="34" charset="0"/>
              </a:rPr>
              <a:t>or as we call it </a:t>
            </a:r>
            <a:r>
              <a:rPr lang="en-GB" sz="1200" b="1" dirty="0">
                <a:latin typeface="Arial" panose="020B0604020202020204" pitchFamily="34" charset="0"/>
                <a:cs typeface="Arial" panose="020B0604020202020204" pitchFamily="34" charset="0"/>
              </a:rPr>
              <a:t>non-diabetic hyperglycaemia </a:t>
            </a:r>
            <a:r>
              <a:rPr lang="en-GB" sz="1200" dirty="0">
                <a:latin typeface="Arial" panose="020B0604020202020204" pitchFamily="34" charset="0"/>
                <a:cs typeface="Arial" panose="020B0604020202020204" pitchFamily="34" charset="0"/>
              </a:rPr>
              <a:t>(which is quite a mouthful!!)</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dirty="0">
                <a:latin typeface="Arial" panose="020B0604020202020204" pitchFamily="34" charset="0"/>
                <a:cs typeface="Arial" panose="020B0604020202020204" pitchFamily="34" charset="0"/>
              </a:rPr>
              <a:t>*48 and above </a:t>
            </a:r>
            <a:r>
              <a:rPr lang="en-GB" sz="1200" dirty="0">
                <a:latin typeface="Arial" panose="020B0604020202020204" pitchFamily="34" charset="0"/>
                <a:cs typeface="Arial" panose="020B0604020202020204" pitchFamily="34" charset="0"/>
              </a:rPr>
              <a:t>is diabetes. </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dirty="0">
                <a:latin typeface="Arial" panose="020B0604020202020204" pitchFamily="34" charset="0"/>
                <a:cs typeface="Arial" panose="020B0604020202020204" pitchFamily="34" charset="0"/>
              </a:rPr>
              <a:t>*The higher the HbA1c goes the higher your </a:t>
            </a:r>
            <a:r>
              <a:rPr lang="en-GB" sz="1200" b="1" dirty="0">
                <a:latin typeface="Arial" panose="020B0604020202020204" pitchFamily="34" charset="0"/>
                <a:cs typeface="Arial" panose="020B0604020202020204" pitchFamily="34" charset="0"/>
              </a:rPr>
              <a:t>risk</a:t>
            </a:r>
            <a:r>
              <a:rPr lang="en-GB" sz="1200" dirty="0">
                <a:latin typeface="Arial" panose="020B0604020202020204" pitchFamily="34" charset="0"/>
                <a:cs typeface="Arial" panose="020B0604020202020204" pitchFamily="34" charset="0"/>
              </a:rPr>
              <a:t> of developing heart disease, kidney disease and other complications as well as more severe infections</a:t>
            </a:r>
          </a:p>
          <a:p>
            <a:pPr>
              <a:spcAft>
                <a:spcPts val="600"/>
              </a:spcAft>
            </a:pPr>
            <a:r>
              <a:rPr lang="en-GB" sz="1200" dirty="0">
                <a:latin typeface="Arial" panose="020B0604020202020204" pitchFamily="34" charset="0"/>
                <a:cs typeface="Arial" panose="020B0604020202020204" pitchFamily="34" charset="0"/>
              </a:rPr>
              <a:t>*If you’ve got Type 2 diabetes and you get your HbA1c below 48 for 6 months without medication, it means you’re in </a:t>
            </a:r>
            <a:r>
              <a:rPr lang="en-GB" sz="1200" b="1" dirty="0">
                <a:latin typeface="Arial" panose="020B0604020202020204" pitchFamily="34" charset="0"/>
                <a:cs typeface="Arial" panose="020B0604020202020204" pitchFamily="34" charset="0"/>
              </a:rPr>
              <a:t>remission. </a:t>
            </a:r>
            <a:r>
              <a:rPr lang="en-GB" sz="1200" dirty="0">
                <a:latin typeface="Arial" panose="020B0604020202020204" pitchFamily="34" charset="0"/>
                <a:cs typeface="Arial" panose="020B0604020202020204" pitchFamily="34" charset="0"/>
              </a:rPr>
              <a:t>But the Type 2 diabetes </a:t>
            </a:r>
            <a:r>
              <a:rPr lang="en-GB" sz="1200" b="1" dirty="0">
                <a:latin typeface="Arial" panose="020B0604020202020204" pitchFamily="34" charset="0"/>
                <a:cs typeface="Arial" panose="020B0604020202020204" pitchFamily="34" charset="0"/>
              </a:rPr>
              <a:t>can come back</a:t>
            </a:r>
            <a:r>
              <a:rPr lang="en-GB" sz="1200" dirty="0">
                <a:latin typeface="Arial" panose="020B0604020202020204" pitchFamily="34" charset="0"/>
                <a:cs typeface="Arial" panose="020B0604020202020204" pitchFamily="34" charset="0"/>
              </a:rPr>
              <a:t>, particularly if you </a:t>
            </a:r>
            <a:r>
              <a:rPr lang="en-GB" sz="1200" b="1" dirty="0">
                <a:latin typeface="Arial" panose="020B0604020202020204" pitchFamily="34" charset="0"/>
                <a:cs typeface="Arial" panose="020B0604020202020204" pitchFamily="34" charset="0"/>
              </a:rPr>
              <a:t>put the weight back on</a:t>
            </a:r>
          </a:p>
          <a:p>
            <a:pPr>
              <a:spcAft>
                <a:spcPts val="600"/>
              </a:spcAft>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03AB2C7-AC47-4827-83F1-5CCA1CAA1D55}" type="slidenum">
              <a:rPr lang="en-GB" smtClean="0"/>
              <a:t>12</a:t>
            </a:fld>
            <a:endParaRPr lang="en-GB"/>
          </a:p>
        </p:txBody>
      </p:sp>
    </p:spTree>
    <p:extLst>
      <p:ext uri="{BB962C8B-B14F-4D97-AF65-F5344CB8AC3E}">
        <p14:creationId xmlns:p14="http://schemas.microsoft.com/office/powerpoint/2010/main" val="1737477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u="sng" dirty="0">
                <a:solidFill>
                  <a:schemeClr val="tx1">
                    <a:lumMod val="75000"/>
                    <a:lumOff val="25000"/>
                  </a:schemeClr>
                </a:solidFill>
                <a:effectLst/>
              </a:rPr>
              <a:t>That’s quite a lot of confusion about cholesterol</a:t>
            </a:r>
          </a:p>
          <a:p>
            <a:pPr algn="l"/>
            <a:r>
              <a:rPr lang="en-GB" i="0" dirty="0">
                <a:solidFill>
                  <a:schemeClr val="tx1">
                    <a:lumMod val="75000"/>
                    <a:lumOff val="25000"/>
                  </a:schemeClr>
                </a:solidFill>
                <a:effectLst/>
              </a:rPr>
              <a:t>*Cholesterol is essential for life and can be </a:t>
            </a:r>
            <a:r>
              <a:rPr lang="en-GB" b="1" i="0" dirty="0">
                <a:solidFill>
                  <a:srgbClr val="005EB8"/>
                </a:solidFill>
                <a:effectLst/>
              </a:rPr>
              <a:t>good (HDL cholesterol) </a:t>
            </a:r>
            <a:r>
              <a:rPr lang="en-GB" i="0" dirty="0">
                <a:solidFill>
                  <a:schemeClr val="tx1">
                    <a:lumMod val="75000"/>
                    <a:lumOff val="25000"/>
                  </a:schemeClr>
                </a:solidFill>
                <a:effectLst/>
              </a:rPr>
              <a:t>and </a:t>
            </a:r>
            <a:r>
              <a:rPr lang="en-GB" b="1" i="0" dirty="0">
                <a:solidFill>
                  <a:srgbClr val="005EB8"/>
                </a:solidFill>
                <a:effectLst/>
              </a:rPr>
              <a:t>bad (non-HDL cholesterol)</a:t>
            </a:r>
            <a:endParaRPr lang="en-GB" b="1" i="0" dirty="0">
              <a:solidFill>
                <a:schemeClr val="tx1">
                  <a:lumMod val="75000"/>
                  <a:lumOff val="25000"/>
                </a:schemeClr>
              </a:solidFill>
              <a:effectLst/>
            </a:endParaRPr>
          </a:p>
          <a:p>
            <a:pPr algn="l"/>
            <a:r>
              <a:rPr lang="en-GB" dirty="0">
                <a:solidFill>
                  <a:schemeClr val="tx1">
                    <a:lumMod val="75000"/>
                    <a:lumOff val="25000"/>
                  </a:schemeClr>
                </a:solidFill>
              </a:rPr>
              <a:t>*Bad cholesterol causes </a:t>
            </a:r>
            <a:r>
              <a:rPr lang="en-GB" b="1" dirty="0">
                <a:solidFill>
                  <a:srgbClr val="005EB8"/>
                </a:solidFill>
              </a:rPr>
              <a:t>build up</a:t>
            </a:r>
            <a:r>
              <a:rPr lang="en-GB" dirty="0">
                <a:solidFill>
                  <a:schemeClr val="tx1">
                    <a:lumMod val="75000"/>
                    <a:lumOff val="25000"/>
                  </a:schemeClr>
                </a:solidFill>
              </a:rPr>
              <a:t> in the artery walls</a:t>
            </a:r>
          </a:p>
          <a:p>
            <a:pPr algn="l"/>
            <a:r>
              <a:rPr lang="en-GB" dirty="0">
                <a:solidFill>
                  <a:schemeClr val="tx1">
                    <a:lumMod val="75000"/>
                    <a:lumOff val="25000"/>
                  </a:schemeClr>
                </a:solidFill>
              </a:rPr>
              <a:t>*If a build up breaks apart, it can cause a </a:t>
            </a:r>
            <a:r>
              <a:rPr lang="en-GB" b="1" dirty="0">
                <a:solidFill>
                  <a:srgbClr val="005EB8"/>
                </a:solidFill>
              </a:rPr>
              <a:t>heart attack </a:t>
            </a:r>
            <a:r>
              <a:rPr lang="en-GB" dirty="0">
                <a:solidFill>
                  <a:schemeClr val="tx1">
                    <a:lumMod val="75000"/>
                    <a:lumOff val="25000"/>
                  </a:schemeClr>
                </a:solidFill>
              </a:rPr>
              <a:t>or a</a:t>
            </a:r>
            <a:r>
              <a:rPr lang="en-GB" b="1" dirty="0">
                <a:solidFill>
                  <a:schemeClr val="tx1">
                    <a:lumMod val="75000"/>
                    <a:lumOff val="25000"/>
                  </a:schemeClr>
                </a:solidFill>
              </a:rPr>
              <a:t> </a:t>
            </a:r>
            <a:r>
              <a:rPr lang="en-GB" b="1" dirty="0">
                <a:solidFill>
                  <a:srgbClr val="005EB8"/>
                </a:solidFill>
              </a:rPr>
              <a:t>stroke</a:t>
            </a:r>
            <a:endParaRPr lang="en-GB" b="1" i="0" dirty="0">
              <a:solidFill>
                <a:schemeClr val="tx1">
                  <a:lumMod val="75000"/>
                  <a:lumOff val="25000"/>
                </a:schemeClr>
              </a:solidFill>
              <a:effectLst/>
            </a:endParaRPr>
          </a:p>
          <a:p>
            <a:pPr algn="l"/>
            <a:r>
              <a:rPr lang="en-GB" dirty="0">
                <a:solidFill>
                  <a:schemeClr val="tx1">
                    <a:lumMod val="75000"/>
                    <a:lumOff val="25000"/>
                  </a:schemeClr>
                </a:solidFill>
              </a:rPr>
              <a:t>*To understand your </a:t>
            </a:r>
            <a:r>
              <a:rPr lang="en-GB" b="1" dirty="0">
                <a:solidFill>
                  <a:srgbClr val="005EB8"/>
                </a:solidFill>
              </a:rPr>
              <a:t>risk</a:t>
            </a:r>
            <a:r>
              <a:rPr lang="en-GB" dirty="0">
                <a:solidFill>
                  <a:schemeClr val="tx1">
                    <a:lumMod val="75000"/>
                    <a:lumOff val="25000"/>
                  </a:schemeClr>
                </a:solidFill>
              </a:rPr>
              <a:t> of heart disease it’s best to look at your </a:t>
            </a:r>
            <a:r>
              <a:rPr lang="en-GB" b="1" dirty="0">
                <a:solidFill>
                  <a:srgbClr val="005EB8"/>
                </a:solidFill>
              </a:rPr>
              <a:t>non-HDL cholesterol</a:t>
            </a:r>
            <a:endParaRPr lang="en-GB" dirty="0">
              <a:solidFill>
                <a:schemeClr val="tx1">
                  <a:lumMod val="75000"/>
                  <a:lumOff val="25000"/>
                </a:schemeClr>
              </a:solidFill>
            </a:endParaRPr>
          </a:p>
          <a:p>
            <a:pPr algn="l"/>
            <a:r>
              <a:rPr lang="en-GB" dirty="0">
                <a:solidFill>
                  <a:schemeClr val="tx1">
                    <a:lumMod val="75000"/>
                    <a:lumOff val="25000"/>
                  </a:schemeClr>
                </a:solidFill>
              </a:rPr>
              <a:t>*Ideally </a:t>
            </a:r>
            <a:r>
              <a:rPr lang="en-GB" b="1" dirty="0">
                <a:solidFill>
                  <a:srgbClr val="005EB8"/>
                </a:solidFill>
              </a:rPr>
              <a:t>non-HDL cholesterol </a:t>
            </a:r>
            <a:r>
              <a:rPr lang="en-GB" dirty="0">
                <a:solidFill>
                  <a:schemeClr val="tx1">
                    <a:lumMod val="75000"/>
                    <a:lumOff val="25000"/>
                  </a:schemeClr>
                </a:solidFill>
              </a:rPr>
              <a:t>should be below </a:t>
            </a:r>
            <a:r>
              <a:rPr lang="en-GB" b="1" dirty="0">
                <a:solidFill>
                  <a:srgbClr val="005EB8"/>
                </a:solidFill>
              </a:rPr>
              <a:t>3.35</a:t>
            </a:r>
          </a:p>
          <a:p>
            <a:pPr algn="l">
              <a:spcAft>
                <a:spcPts val="1200"/>
              </a:spcAft>
            </a:pPr>
            <a:endParaRPr lang="en-GB" sz="1200" b="1" i="0" dirty="0">
              <a:solidFill>
                <a:srgbClr val="404040"/>
              </a:solidFill>
              <a:effectLst/>
            </a:endParaRPr>
          </a:p>
        </p:txBody>
      </p:sp>
      <p:sp>
        <p:nvSpPr>
          <p:cNvPr id="4" name="Slide Number Placeholder 3"/>
          <p:cNvSpPr>
            <a:spLocks noGrp="1"/>
          </p:cNvSpPr>
          <p:nvPr>
            <p:ph type="sldNum" sz="quarter" idx="5"/>
          </p:nvPr>
        </p:nvSpPr>
        <p:spPr/>
        <p:txBody>
          <a:bodyPr/>
          <a:lstStyle/>
          <a:p>
            <a:fld id="{103AB2C7-AC47-4827-83F1-5CCA1CAA1D55}" type="slidenum">
              <a:rPr lang="en-GB" smtClean="0"/>
              <a:t>17</a:t>
            </a:fld>
            <a:endParaRPr lang="en-GB"/>
          </a:p>
        </p:txBody>
      </p:sp>
    </p:spTree>
    <p:extLst>
      <p:ext uri="{BB962C8B-B14F-4D97-AF65-F5344CB8AC3E}">
        <p14:creationId xmlns:p14="http://schemas.microsoft.com/office/powerpoint/2010/main" val="2061605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u="sng" dirty="0">
                <a:solidFill>
                  <a:srgbClr val="005EB8"/>
                </a:solidFill>
              </a:rPr>
              <a:t>To keep bad cholesterol levels down and good cholesterol levels up, there are some simple steps you can take</a:t>
            </a:r>
          </a:p>
          <a:p>
            <a:r>
              <a:rPr lang="en-GB" sz="1200" b="1" dirty="0">
                <a:solidFill>
                  <a:srgbClr val="005EB8"/>
                </a:solidFill>
              </a:rPr>
              <a:t>*Eat more:</a:t>
            </a:r>
          </a:p>
          <a:p>
            <a:pPr marL="285750" indent="-285750">
              <a:buFont typeface="Arial" panose="020B0604020202020204" pitchFamily="34" charset="0"/>
              <a:buChar char="•"/>
            </a:pPr>
            <a:r>
              <a:rPr lang="en-GB" sz="1200" b="1" dirty="0">
                <a:solidFill>
                  <a:srgbClr val="005EB8"/>
                </a:solidFill>
              </a:rPr>
              <a:t>*Good fats </a:t>
            </a:r>
            <a:r>
              <a:rPr lang="en-GB" sz="1200" dirty="0">
                <a:solidFill>
                  <a:schemeClr val="tx1">
                    <a:lumMod val="75000"/>
                    <a:lumOff val="25000"/>
                  </a:schemeClr>
                </a:solidFill>
              </a:rPr>
              <a:t>including olive oil, oily fish and avocados, nuts and seeds</a:t>
            </a:r>
          </a:p>
          <a:p>
            <a:pPr marL="285750" indent="-285750">
              <a:buFont typeface="Arial" panose="020B0604020202020204" pitchFamily="34" charset="0"/>
              <a:buChar char="•"/>
            </a:pPr>
            <a:r>
              <a:rPr lang="en-GB" sz="1200" dirty="0">
                <a:solidFill>
                  <a:schemeClr val="tx1">
                    <a:lumMod val="75000"/>
                    <a:lumOff val="25000"/>
                  </a:schemeClr>
                </a:solidFill>
              </a:rPr>
              <a:t>*Beans</a:t>
            </a:r>
          </a:p>
          <a:p>
            <a:pPr marL="285750" indent="-285750">
              <a:buFont typeface="Arial" panose="020B0604020202020204" pitchFamily="34" charset="0"/>
              <a:buChar char="•"/>
            </a:pPr>
            <a:r>
              <a:rPr lang="en-GB" sz="1200" dirty="0">
                <a:solidFill>
                  <a:schemeClr val="tx1">
                    <a:lumMod val="75000"/>
                    <a:lumOff val="25000"/>
                  </a:schemeClr>
                </a:solidFill>
              </a:rPr>
              <a:t>*Green vegetables</a:t>
            </a:r>
            <a:endParaRPr lang="en-GB" sz="1200" dirty="0">
              <a:solidFill>
                <a:srgbClr val="404040"/>
              </a:solidFill>
            </a:endParaRPr>
          </a:p>
          <a:p>
            <a:pPr algn="l"/>
            <a:r>
              <a:rPr lang="en-GB" sz="1200" b="1" dirty="0">
                <a:solidFill>
                  <a:srgbClr val="005EB8"/>
                </a:solidFill>
              </a:rPr>
              <a:t>*Reduce:</a:t>
            </a:r>
          </a:p>
          <a:p>
            <a:pPr marL="285750" indent="-285750" algn="l">
              <a:buFont typeface="Arial" panose="020B0604020202020204" pitchFamily="34" charset="0"/>
              <a:buChar char="•"/>
            </a:pPr>
            <a:r>
              <a:rPr lang="en-GB" sz="1200" dirty="0">
                <a:solidFill>
                  <a:srgbClr val="404040"/>
                </a:solidFill>
              </a:rPr>
              <a:t>*Carbohydrates (sugar, starch – e.g. </a:t>
            </a:r>
            <a:r>
              <a:rPr lang="en-GB" sz="1200" b="1" dirty="0">
                <a:solidFill>
                  <a:srgbClr val="005EB8"/>
                </a:solidFill>
              </a:rPr>
              <a:t>rice</a:t>
            </a:r>
            <a:r>
              <a:rPr lang="en-GB" sz="1200" dirty="0">
                <a:solidFill>
                  <a:srgbClr val="404040"/>
                </a:solidFill>
              </a:rPr>
              <a:t>, </a:t>
            </a:r>
            <a:r>
              <a:rPr lang="en-GB" sz="1200" b="1" dirty="0">
                <a:solidFill>
                  <a:srgbClr val="005EB8"/>
                </a:solidFill>
              </a:rPr>
              <a:t>bread</a:t>
            </a:r>
            <a:r>
              <a:rPr lang="en-GB" sz="1200" dirty="0">
                <a:solidFill>
                  <a:srgbClr val="404040"/>
                </a:solidFill>
              </a:rPr>
              <a:t>, </a:t>
            </a:r>
            <a:r>
              <a:rPr lang="en-GB" sz="1200" b="1" dirty="0">
                <a:solidFill>
                  <a:srgbClr val="005EB8"/>
                </a:solidFill>
              </a:rPr>
              <a:t>pasta</a:t>
            </a:r>
            <a:r>
              <a:rPr lang="en-GB" sz="1200" dirty="0">
                <a:solidFill>
                  <a:srgbClr val="404040"/>
                </a:solidFill>
              </a:rPr>
              <a:t>, </a:t>
            </a:r>
            <a:r>
              <a:rPr lang="en-GB" sz="1200" b="1" dirty="0">
                <a:solidFill>
                  <a:srgbClr val="005EB8"/>
                </a:solidFill>
              </a:rPr>
              <a:t>noodles</a:t>
            </a:r>
            <a:r>
              <a:rPr lang="en-GB" sz="1200" dirty="0">
                <a:solidFill>
                  <a:srgbClr val="404040"/>
                </a:solidFill>
              </a:rPr>
              <a:t> - and </a:t>
            </a:r>
            <a:r>
              <a:rPr lang="en-GB" sz="1200" b="1" dirty="0">
                <a:solidFill>
                  <a:srgbClr val="005EB8"/>
                </a:solidFill>
              </a:rPr>
              <a:t>fruit juice</a:t>
            </a:r>
            <a:r>
              <a:rPr lang="en-GB" sz="1200" dirty="0">
                <a:solidFill>
                  <a:srgbClr val="404040"/>
                </a:solidFill>
              </a:rPr>
              <a:t>)</a:t>
            </a:r>
          </a:p>
          <a:p>
            <a:pPr marL="285750" indent="-285750" algn="l">
              <a:buFont typeface="Arial" panose="020B0604020202020204" pitchFamily="34" charset="0"/>
              <a:buChar char="•"/>
            </a:pPr>
            <a:r>
              <a:rPr lang="en-GB" sz="1200" dirty="0">
                <a:solidFill>
                  <a:srgbClr val="404040"/>
                </a:solidFill>
              </a:rPr>
              <a:t>*Trans fats (</a:t>
            </a:r>
            <a:r>
              <a:rPr lang="en-GB" sz="1200" b="1" dirty="0">
                <a:solidFill>
                  <a:srgbClr val="005EB8"/>
                </a:solidFill>
              </a:rPr>
              <a:t>biscuits</a:t>
            </a:r>
            <a:r>
              <a:rPr lang="en-GB" sz="1200" dirty="0">
                <a:solidFill>
                  <a:srgbClr val="404040"/>
                </a:solidFill>
              </a:rPr>
              <a:t>, </a:t>
            </a:r>
            <a:r>
              <a:rPr lang="en-GB" sz="1200" b="1" dirty="0">
                <a:solidFill>
                  <a:srgbClr val="005EB8"/>
                </a:solidFill>
              </a:rPr>
              <a:t>cakes</a:t>
            </a:r>
            <a:r>
              <a:rPr lang="en-GB" sz="1200" dirty="0">
                <a:solidFill>
                  <a:srgbClr val="404040"/>
                </a:solidFill>
              </a:rPr>
              <a:t>, </a:t>
            </a:r>
            <a:r>
              <a:rPr lang="en-GB" sz="1200" b="1" dirty="0">
                <a:solidFill>
                  <a:srgbClr val="005EB8"/>
                </a:solidFill>
              </a:rPr>
              <a:t>crackers</a:t>
            </a:r>
            <a:r>
              <a:rPr lang="en-GB" sz="1200" dirty="0">
                <a:solidFill>
                  <a:srgbClr val="404040"/>
                </a:solidFill>
              </a:rPr>
              <a:t>, </a:t>
            </a:r>
            <a:r>
              <a:rPr lang="en-GB" sz="1200" b="1" dirty="0">
                <a:solidFill>
                  <a:srgbClr val="005EB8"/>
                </a:solidFill>
              </a:rPr>
              <a:t>fried fast foods</a:t>
            </a:r>
            <a:r>
              <a:rPr lang="en-GB" sz="1200" dirty="0">
                <a:solidFill>
                  <a:srgbClr val="404040"/>
                </a:solidFill>
              </a:rPr>
              <a:t>)</a:t>
            </a:r>
          </a:p>
          <a:p>
            <a:pPr algn="l"/>
            <a:r>
              <a:rPr lang="en-GB" sz="1200" b="1" dirty="0">
                <a:solidFill>
                  <a:srgbClr val="005EB8"/>
                </a:solidFill>
              </a:rPr>
              <a:t>*Exercise</a:t>
            </a:r>
          </a:p>
          <a:p>
            <a:pPr algn="l"/>
            <a:r>
              <a:rPr lang="en-GB" sz="1200" b="1" dirty="0">
                <a:solidFill>
                  <a:srgbClr val="005EB8"/>
                </a:solidFill>
              </a:rPr>
              <a:t>*Quit smoking</a:t>
            </a:r>
          </a:p>
        </p:txBody>
      </p:sp>
      <p:sp>
        <p:nvSpPr>
          <p:cNvPr id="4" name="Slide Number Placeholder 3"/>
          <p:cNvSpPr>
            <a:spLocks noGrp="1"/>
          </p:cNvSpPr>
          <p:nvPr>
            <p:ph type="sldNum" sz="quarter" idx="5"/>
          </p:nvPr>
        </p:nvSpPr>
        <p:spPr/>
        <p:txBody>
          <a:bodyPr/>
          <a:lstStyle/>
          <a:p>
            <a:fld id="{103AB2C7-AC47-4827-83F1-5CCA1CAA1D55}" type="slidenum">
              <a:rPr lang="en-GB" smtClean="0"/>
              <a:t>18</a:t>
            </a:fld>
            <a:endParaRPr lang="en-GB"/>
          </a:p>
        </p:txBody>
      </p:sp>
    </p:spTree>
    <p:extLst>
      <p:ext uri="{BB962C8B-B14F-4D97-AF65-F5344CB8AC3E}">
        <p14:creationId xmlns:p14="http://schemas.microsoft.com/office/powerpoint/2010/main" val="3217501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*The ideal plate looks something like this</a:t>
            </a:r>
          </a:p>
          <a:p>
            <a:r>
              <a:rPr lang="en-GB" dirty="0">
                <a:latin typeface="Arial" panose="020B0604020202020204" pitchFamily="34" charset="0"/>
                <a:cs typeface="Arial" panose="020B0604020202020204" pitchFamily="34" charset="0"/>
              </a:rPr>
              <a:t>*Lots of vegetables that grow above the ground, plenty of vegetable proteins and healthy fats. If you’re eating carbs which include rice, bread, potatoes, and pasta, try and choose high fibre ones, like brown rice or lentils and keep portions small – ideally less than quarter of a plate</a:t>
            </a:r>
          </a:p>
          <a:p>
            <a:r>
              <a:rPr lang="en-GB" dirty="0">
                <a:latin typeface="Arial" panose="020B0604020202020204" pitchFamily="34" charset="0"/>
                <a:cs typeface="Arial" panose="020B0604020202020204" pitchFamily="34" charset="0"/>
              </a:rPr>
              <a:t>*Drink plenty of water – it keeps you hydrated, quenches your thirst and helps you feel full</a:t>
            </a:r>
          </a:p>
        </p:txBody>
      </p:sp>
      <p:sp>
        <p:nvSpPr>
          <p:cNvPr id="4" name="Slide Number Placeholder 3"/>
          <p:cNvSpPr>
            <a:spLocks noGrp="1"/>
          </p:cNvSpPr>
          <p:nvPr>
            <p:ph type="sldNum" sz="quarter" idx="5"/>
          </p:nvPr>
        </p:nvSpPr>
        <p:spPr/>
        <p:txBody>
          <a:bodyPr/>
          <a:lstStyle/>
          <a:p>
            <a:fld id="{103AB2C7-AC47-4827-83F1-5CCA1CAA1D55}" type="slidenum">
              <a:rPr lang="en-GB" smtClean="0"/>
              <a:t>21</a:t>
            </a:fld>
            <a:endParaRPr lang="en-GB"/>
          </a:p>
        </p:txBody>
      </p:sp>
    </p:spTree>
    <p:extLst>
      <p:ext uri="{BB962C8B-B14F-4D97-AF65-F5344CB8AC3E}">
        <p14:creationId xmlns:p14="http://schemas.microsoft.com/office/powerpoint/2010/main" val="1293781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rial" panose="020B0604020202020204" pitchFamily="34" charset="0"/>
                <a:cs typeface="Arial" panose="020B0604020202020204" pitchFamily="34" charset="0"/>
              </a:rPr>
              <a:t>Why is cutting carbs so important?</a:t>
            </a:r>
          </a:p>
          <a:p>
            <a:pPr marL="457200" indent="-457200" algn="l">
              <a:buAutoNum type="arabicParenR"/>
            </a:pPr>
            <a:r>
              <a:rPr lang="en-GB" sz="1200" b="1" dirty="0">
                <a:solidFill>
                  <a:srgbClr val="005EB8"/>
                </a:solidFill>
              </a:rPr>
              <a:t>*Carbohydrates (carbs)</a:t>
            </a:r>
            <a:r>
              <a:rPr lang="en-GB" sz="1200" dirty="0">
                <a:solidFill>
                  <a:schemeClr val="tx1">
                    <a:lumMod val="75000"/>
                    <a:lumOff val="25000"/>
                  </a:schemeClr>
                </a:solidFill>
              </a:rPr>
              <a:t> are digested into glucose and cause </a:t>
            </a:r>
            <a:r>
              <a:rPr lang="en-GB" sz="1200" b="1" dirty="0">
                <a:solidFill>
                  <a:srgbClr val="005EB8"/>
                </a:solidFill>
              </a:rPr>
              <a:t>blood glucose to rise </a:t>
            </a:r>
            <a:r>
              <a:rPr lang="en-GB" sz="1200" dirty="0">
                <a:solidFill>
                  <a:schemeClr val="tx1">
                    <a:lumMod val="75000"/>
                    <a:lumOff val="25000"/>
                  </a:schemeClr>
                </a:solidFill>
              </a:rPr>
              <a:t>more than any other food type</a:t>
            </a:r>
          </a:p>
          <a:p>
            <a:pPr marL="457200" indent="-457200">
              <a:buFontTx/>
              <a:buAutoNum type="arabicParenR"/>
            </a:pPr>
            <a:r>
              <a:rPr lang="en-GB" sz="1200" b="1" dirty="0">
                <a:solidFill>
                  <a:srgbClr val="005EB8"/>
                </a:solidFill>
              </a:rPr>
              <a:t>*Excess</a:t>
            </a:r>
            <a:r>
              <a:rPr lang="en-GB" sz="1200" dirty="0">
                <a:solidFill>
                  <a:schemeClr val="tx1">
                    <a:lumMod val="75000"/>
                    <a:lumOff val="25000"/>
                  </a:schemeClr>
                </a:solidFill>
              </a:rPr>
              <a:t> blood glucose is </a:t>
            </a:r>
            <a:r>
              <a:rPr lang="en-GB" sz="1200" b="1" dirty="0">
                <a:solidFill>
                  <a:srgbClr val="005EB8"/>
                </a:solidFill>
              </a:rPr>
              <a:t>converted to fat</a:t>
            </a:r>
            <a:endParaRPr lang="en-GB" sz="1200" dirty="0">
              <a:solidFill>
                <a:schemeClr val="tx1">
                  <a:lumMod val="75000"/>
                  <a:lumOff val="25000"/>
                </a:schemeClr>
              </a:solidFill>
            </a:endParaRPr>
          </a:p>
          <a:p>
            <a:pPr marL="457200" indent="-457200" algn="l">
              <a:buAutoNum type="arabicParenR"/>
            </a:pPr>
            <a:r>
              <a:rPr lang="en-GB" sz="1200" b="1" dirty="0">
                <a:solidFill>
                  <a:srgbClr val="005EB8"/>
                </a:solidFill>
              </a:rPr>
              <a:t>*You can’t burn fat </a:t>
            </a:r>
            <a:r>
              <a:rPr lang="en-GB" sz="1200" dirty="0">
                <a:solidFill>
                  <a:schemeClr val="tx1">
                    <a:lumMod val="75000"/>
                    <a:lumOff val="25000"/>
                  </a:schemeClr>
                </a:solidFill>
              </a:rPr>
              <a:t>while you still have short term carb stores (we call this glycogen) in your liver</a:t>
            </a:r>
          </a:p>
          <a:p>
            <a:endParaRPr lang="en-GB"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03AB2C7-AC47-4827-83F1-5CCA1CAA1D55}" type="slidenum">
              <a:rPr lang="en-GB" smtClean="0"/>
              <a:t>22</a:t>
            </a:fld>
            <a:endParaRPr lang="en-GB"/>
          </a:p>
        </p:txBody>
      </p:sp>
    </p:spTree>
    <p:extLst>
      <p:ext uri="{BB962C8B-B14F-4D97-AF65-F5344CB8AC3E}">
        <p14:creationId xmlns:p14="http://schemas.microsoft.com/office/powerpoint/2010/main" val="1244265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So let’s take a closer look at carbs</a:t>
            </a:r>
          </a:p>
          <a:p>
            <a:r>
              <a:rPr lang="en-GB" dirty="0">
                <a:latin typeface="Arial" panose="020B0604020202020204" pitchFamily="34" charset="0"/>
                <a:cs typeface="Arial" panose="020B0604020202020204" pitchFamily="34" charset="0"/>
              </a:rPr>
              <a:t>*There are two main types:</a:t>
            </a:r>
          </a:p>
          <a:p>
            <a:r>
              <a:rPr lang="en-GB" dirty="0">
                <a:latin typeface="Arial" panose="020B0604020202020204" pitchFamily="34" charset="0"/>
                <a:cs typeface="Arial" panose="020B0604020202020204" pitchFamily="34" charset="0"/>
              </a:rPr>
              <a:t>*Firstly – sugar – that’s things like glucose, sucrose, fructose. You can taste these, they’re sweet. They’re in sweets, cakes, pastries, donuts, and also fruit and fruit juices as well as soft drinks</a:t>
            </a:r>
          </a:p>
          <a:p>
            <a:r>
              <a:rPr lang="en-GB" dirty="0">
                <a:latin typeface="Arial" panose="020B0604020202020204" pitchFamily="34" charset="0"/>
                <a:cs typeface="Arial" panose="020B0604020202020204" pitchFamily="34" charset="0"/>
              </a:rPr>
              <a:t>*Secondly there’s starch, which is found in lots of foods – bread, rice, pasta, cereals, potatoes, yam, plantain, noodles, dumplings and West African dough like fufu and gari</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You don’t actually really need carbs for anything</a:t>
            </a:r>
          </a:p>
        </p:txBody>
      </p:sp>
      <p:sp>
        <p:nvSpPr>
          <p:cNvPr id="4" name="Slide Number Placeholder 3"/>
          <p:cNvSpPr>
            <a:spLocks noGrp="1"/>
          </p:cNvSpPr>
          <p:nvPr>
            <p:ph type="sldNum" sz="quarter" idx="5"/>
          </p:nvPr>
        </p:nvSpPr>
        <p:spPr/>
        <p:txBody>
          <a:bodyPr/>
          <a:lstStyle/>
          <a:p>
            <a:fld id="{103AB2C7-AC47-4827-83F1-5CCA1CAA1D55}" type="slidenum">
              <a:rPr lang="en-GB" smtClean="0"/>
              <a:t>23</a:t>
            </a:fld>
            <a:endParaRPr lang="en-GB"/>
          </a:p>
        </p:txBody>
      </p:sp>
    </p:spTree>
    <p:extLst>
      <p:ext uri="{BB962C8B-B14F-4D97-AF65-F5344CB8AC3E}">
        <p14:creationId xmlns:p14="http://schemas.microsoft.com/office/powerpoint/2010/main" val="3633560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GB" sz="1200" b="0" i="0" u="none" strike="noStrike" dirty="0">
                <a:effectLst/>
                <a:latin typeface="Arial" panose="020B0604020202020204" pitchFamily="34" charset="0"/>
              </a:rPr>
              <a:t>Even without removing all carbs from your food, you can make swaps that will result in significant reductions in blood sugar</a:t>
            </a:r>
          </a:p>
          <a:p>
            <a:pPr marL="0" algn="l" rtl="0" eaLnBrk="1" fontAlgn="t" latinLnBrk="0" hangingPunct="1">
              <a:spcBef>
                <a:spcPts val="0"/>
              </a:spcBef>
              <a:spcAft>
                <a:spcPts val="0"/>
              </a:spcAft>
            </a:pPr>
            <a:endParaRPr lang="en-GB" sz="12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200" b="0" i="0" u="none" strike="noStrike" dirty="0">
                <a:effectLst/>
                <a:latin typeface="Arial" panose="020B0604020202020204" pitchFamily="34" charset="0"/>
              </a:rPr>
              <a:t>Here are a couple of examples of healthy swaps which result in reducing the amount of carbs</a:t>
            </a:r>
          </a:p>
          <a:p>
            <a:pPr marL="0" algn="l" rtl="0" eaLnBrk="1" fontAlgn="t" latinLnBrk="0" hangingPunct="1">
              <a:spcBef>
                <a:spcPts val="0"/>
              </a:spcBef>
              <a:spcAft>
                <a:spcPts val="0"/>
              </a:spcAft>
            </a:pPr>
            <a:endParaRPr lang="en-GB" sz="12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200" b="0" i="0" u="none" strike="noStrike" dirty="0">
                <a:effectLst/>
                <a:latin typeface="Arial" panose="020B0604020202020204" pitchFamily="34" charset="0"/>
              </a:rPr>
              <a:t>You can see that the image with the pink background has large amounts of carbs – each red drop is 5g of carb or one teaspoon of sugar:</a:t>
            </a:r>
          </a:p>
          <a:p>
            <a:pPr marL="0" algn="l" rtl="0" eaLnBrk="1" fontAlgn="t" latinLnBrk="0" hangingPunct="1">
              <a:spcBef>
                <a:spcPts val="0"/>
              </a:spcBef>
              <a:spcAft>
                <a:spcPts val="0"/>
              </a:spcAft>
            </a:pPr>
            <a:endParaRPr lang="en-GB" sz="12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200" b="0" i="0" u="none" strike="noStrike" dirty="0">
                <a:effectLst/>
                <a:latin typeface="Arial" panose="020B0604020202020204" pitchFamily="34" charset="0"/>
                <a:cs typeface="Arial" panose="020B0604020202020204" pitchFamily="34" charset="0"/>
              </a:rPr>
              <a:t>The spaghetti is equivalent to 18 teaspoons of sugar</a:t>
            </a:r>
          </a:p>
          <a:p>
            <a:pPr marL="0" algn="l" rtl="0" eaLnBrk="1" fontAlgn="t" latinLnBrk="0" hangingPunct="1">
              <a:spcBef>
                <a:spcPts val="0"/>
              </a:spcBef>
              <a:spcAft>
                <a:spcPts val="0"/>
              </a:spcAft>
            </a:pPr>
            <a:r>
              <a:rPr lang="en-GB" sz="1200" b="0" i="0" u="none" strike="noStrike" dirty="0">
                <a:effectLst/>
                <a:latin typeface="Arial" panose="020B0604020202020204" pitchFamily="34" charset="0"/>
                <a:cs typeface="Arial" panose="020B0604020202020204" pitchFamily="34" charset="0"/>
              </a:rPr>
              <a:t>The rice is equivalent to 22 teaspoons of sugar</a:t>
            </a:r>
          </a:p>
          <a:p>
            <a:pPr marL="0" algn="l" rtl="0" eaLnBrk="1" fontAlgn="t" latinLnBrk="0" hangingPunct="1">
              <a:spcBef>
                <a:spcPts val="0"/>
              </a:spcBef>
              <a:spcAft>
                <a:spcPts val="0"/>
              </a:spcAft>
            </a:pPr>
            <a:endParaRPr lang="en-GB" sz="1200" b="0" i="0" u="none" strike="noStrike" dirty="0">
              <a:effectLst/>
              <a:latin typeface="Arial" panose="020B0604020202020204" pitchFamily="34" charset="0"/>
              <a:cs typeface="Arial" panose="020B0604020202020204" pitchFamily="34" charset="0"/>
            </a:endParaRPr>
          </a:p>
          <a:p>
            <a:pPr marL="0" algn="l" rtl="0" eaLnBrk="1" fontAlgn="t" latinLnBrk="0" hangingPunct="1">
              <a:spcBef>
                <a:spcPts val="0"/>
              </a:spcBef>
              <a:spcAft>
                <a:spcPts val="0"/>
              </a:spcAft>
            </a:pPr>
            <a:r>
              <a:rPr lang="en-GB" sz="1200" b="0" i="0" u="none" strike="noStrike" dirty="0">
                <a:effectLst/>
                <a:latin typeface="Arial" panose="020B0604020202020204" pitchFamily="34" charset="0"/>
                <a:cs typeface="Arial" panose="020B0604020202020204" pitchFamily="34" charset="0"/>
              </a:rPr>
              <a:t>By changing most of the carbs to salad or green vegetables you’ll experience a huge difference in blood sugar levels</a:t>
            </a:r>
            <a:endParaRPr lang="en-GB" sz="1200" b="0" i="0" u="none" strike="noStrike"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03AB2C7-AC47-4827-83F1-5CCA1CAA1D55}" type="slidenum">
              <a:rPr lang="en-GB" smtClean="0"/>
              <a:pPr/>
              <a:t>29</a:t>
            </a:fld>
            <a:endParaRPr lang="en-GB" dirty="0"/>
          </a:p>
        </p:txBody>
      </p:sp>
    </p:spTree>
    <p:extLst>
      <p:ext uri="{BB962C8B-B14F-4D97-AF65-F5344CB8AC3E}">
        <p14:creationId xmlns:p14="http://schemas.microsoft.com/office/powerpoint/2010/main" val="2241502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Housekeeping slide – this slide should take no more than a couple of minutes key things are to ensure patients know how to mute / unmute themselves (you can mute everyone if things get too noisy). Also encourage patients to keep camera on . </a:t>
            </a:r>
            <a:r>
              <a:rPr lang="en-US" sz="1200" b="1" spc="31" dirty="0">
                <a:solidFill>
                  <a:srgbClr val="262626"/>
                </a:solidFill>
                <a:latin typeface="Montserrat"/>
              </a:rPr>
              <a:t>Check patients I.T. &amp; connectivity is working but don’t spend too much time on this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AEC687-E3DA-4B47-93B6-CA913D062D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2335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Confirm patient identity by asking them to share in chat box – FIRST NAME + INITIAL OF SURNAME + DAY &amp; MONTH ONLY OF DOB . If patients can’t use chat box just get them to unmute and confirm with you they are happy to consent to confidentiality.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AEC687-E3DA-4B47-93B6-CA913D062D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4002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 SPECIFICS WHERE HIGHLIGHTED – explain in simple terms your role as facilitator e.g. To help everyone get the best from our session and keep us all to time …. Good idea to highlight here that clinician will be joining the session soon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AEC687-E3DA-4B47-93B6-CA913D062D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5051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helps patients know what is happening in the session and when – should only take you a couple of minutes to run through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AEC687-E3DA-4B47-93B6-CA913D062D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9863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keep introductions quick and snappy as we only have around 5 mins for this section – this is covered in more detail in our facilitators training </a:t>
            </a:r>
          </a:p>
        </p:txBody>
      </p:sp>
      <p:sp>
        <p:nvSpPr>
          <p:cNvPr id="4" name="Slide Number Placeholder 3"/>
          <p:cNvSpPr>
            <a:spLocks noGrp="1"/>
          </p:cNvSpPr>
          <p:nvPr>
            <p:ph type="sldNum" sz="quarter" idx="5"/>
          </p:nvPr>
        </p:nvSpPr>
        <p:spPr/>
        <p:txBody>
          <a:bodyPr/>
          <a:lstStyle/>
          <a:p>
            <a:fld id="{A188E892-A87F-EA43-92FA-983A70E2CAAD}" type="slidenum">
              <a:rPr lang="en-US" smtClean="0"/>
              <a:t>6</a:t>
            </a:fld>
            <a:endParaRPr lang="en-US"/>
          </a:p>
        </p:txBody>
      </p:sp>
    </p:spTree>
    <p:extLst>
      <p:ext uri="{BB962C8B-B14F-4D97-AF65-F5344CB8AC3E}">
        <p14:creationId xmlns:p14="http://schemas.microsoft.com/office/powerpoint/2010/main" val="1053305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not want to use this slide and just go round the group asking the patients the key questions / issues they want to raise with clinician – either have results board printed out and write question next to patients name or use post it notes – you may need to come back to specific questions during the session – Covered in more detail in facilitators training </a:t>
            </a:r>
          </a:p>
        </p:txBody>
      </p:sp>
      <p:sp>
        <p:nvSpPr>
          <p:cNvPr id="4" name="Slide Number Placeholder 3"/>
          <p:cNvSpPr>
            <a:spLocks noGrp="1"/>
          </p:cNvSpPr>
          <p:nvPr>
            <p:ph type="sldNum" sz="quarter" idx="5"/>
          </p:nvPr>
        </p:nvSpPr>
        <p:spPr/>
        <p:txBody>
          <a:bodyPr/>
          <a:lstStyle/>
          <a:p>
            <a:fld id="{A188E892-A87F-EA43-92FA-983A70E2CAAD}" type="slidenum">
              <a:rPr lang="en-US" smtClean="0"/>
              <a:t>7</a:t>
            </a:fld>
            <a:endParaRPr lang="en-US"/>
          </a:p>
        </p:txBody>
      </p:sp>
    </p:spTree>
    <p:extLst>
      <p:ext uri="{BB962C8B-B14F-4D97-AF65-F5344CB8AC3E}">
        <p14:creationId xmlns:p14="http://schemas.microsoft.com/office/powerpoint/2010/main" val="3254688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Let’s start off by looking at what causes type 2 diabetes.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*The issue for most people type 2 is excess body fat. The amount of fat you can store before it starts becoming a problem varies from person to person.</a:t>
            </a:r>
          </a:p>
          <a:p>
            <a:r>
              <a:rPr lang="en-GB" sz="1200" dirty="0">
                <a:latin typeface="Arial" panose="020B0604020202020204" pitchFamily="34" charset="0"/>
                <a:cs typeface="Arial" panose="020B0604020202020204" pitchFamily="34" charset="0"/>
              </a:rPr>
              <a:t>*You can store a certain amount of fat under your skin, but when you have too much fat, it has to go somewhere else in the body</a:t>
            </a:r>
          </a:p>
          <a:p>
            <a:r>
              <a:rPr lang="en-GB" sz="1200" dirty="0">
                <a:latin typeface="Arial" panose="020B0604020202020204" pitchFamily="34" charset="0"/>
                <a:cs typeface="Arial" panose="020B0604020202020204" pitchFamily="34" charset="0"/>
              </a:rPr>
              <a:t>*The places the fat goes include the liver and the pancreas, resulting in fatty liver and fatty pancreas.</a:t>
            </a:r>
          </a:p>
          <a:p>
            <a:r>
              <a:rPr lang="en-GB" sz="1200" dirty="0">
                <a:latin typeface="Arial" panose="020B0604020202020204" pitchFamily="34" charset="0"/>
                <a:cs typeface="Arial" panose="020B0604020202020204" pitchFamily="34" charset="0"/>
              </a:rPr>
              <a:t>*Once it gets into the pancreas it stops the pancreas from producing insulin effectively, which causes Type 2 diabetes…it’s actually a tiny amount of fat that causes the problem – it only needs about half a gram of fat to reduce insulin production</a:t>
            </a:r>
          </a:p>
        </p:txBody>
      </p:sp>
      <p:sp>
        <p:nvSpPr>
          <p:cNvPr id="4" name="Slide Number Placeholder 3"/>
          <p:cNvSpPr>
            <a:spLocks noGrp="1"/>
          </p:cNvSpPr>
          <p:nvPr>
            <p:ph type="sldNum" sz="quarter" idx="5"/>
          </p:nvPr>
        </p:nvSpPr>
        <p:spPr/>
        <p:txBody>
          <a:bodyPr/>
          <a:lstStyle/>
          <a:p>
            <a:fld id="{103AB2C7-AC47-4827-83F1-5CCA1CAA1D55}" type="slidenum">
              <a:rPr lang="en-GB" smtClean="0"/>
              <a:t>9</a:t>
            </a:fld>
            <a:endParaRPr lang="en-GB"/>
          </a:p>
        </p:txBody>
      </p:sp>
    </p:spTree>
    <p:extLst>
      <p:ext uri="{BB962C8B-B14F-4D97-AF65-F5344CB8AC3E}">
        <p14:creationId xmlns:p14="http://schemas.microsoft.com/office/powerpoint/2010/main" val="3424108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u="sng" dirty="0">
                <a:solidFill>
                  <a:schemeClr val="tx1">
                    <a:lumMod val="75000"/>
                    <a:lumOff val="25000"/>
                  </a:schemeClr>
                </a:solidFill>
                <a:effectLst/>
                <a:latin typeface="Arial" panose="020B0604020202020204" pitchFamily="34" charset="0"/>
              </a:rPr>
              <a:t>It really helps to understand blood sugar levels</a:t>
            </a:r>
          </a:p>
          <a:p>
            <a:pPr algn="l"/>
            <a:r>
              <a:rPr lang="en-GB" b="0" i="0" dirty="0">
                <a:solidFill>
                  <a:schemeClr val="tx1">
                    <a:lumMod val="75000"/>
                    <a:lumOff val="25000"/>
                  </a:schemeClr>
                </a:solidFill>
                <a:effectLst/>
                <a:latin typeface="Arial" panose="020B0604020202020204" pitchFamily="34" charset="0"/>
              </a:rPr>
              <a:t>*We use two different measurements:</a:t>
            </a:r>
            <a:endParaRPr lang="en-GB" dirty="0">
              <a:solidFill>
                <a:schemeClr val="tx1">
                  <a:lumMod val="75000"/>
                  <a:lumOff val="25000"/>
                </a:schemeClr>
              </a:solidFill>
              <a:latin typeface="Arial" panose="020B0604020202020204" pitchFamily="34" charset="0"/>
            </a:endParaRPr>
          </a:p>
          <a:p>
            <a:pPr marL="342900" indent="-342900" algn="l">
              <a:buAutoNum type="arabicParenR"/>
            </a:pPr>
            <a:r>
              <a:rPr lang="en-GB" b="1" i="0" dirty="0">
                <a:solidFill>
                  <a:schemeClr val="tx1">
                    <a:lumMod val="75000"/>
                    <a:lumOff val="25000"/>
                  </a:schemeClr>
                </a:solidFill>
                <a:effectLst/>
                <a:latin typeface="Arial" panose="020B0604020202020204" pitchFamily="34" charset="0"/>
              </a:rPr>
              <a:t>*Blood glucose. </a:t>
            </a:r>
            <a:r>
              <a:rPr lang="en-GB" b="0" i="0" dirty="0">
                <a:solidFill>
                  <a:schemeClr val="tx1">
                    <a:lumMod val="75000"/>
                    <a:lumOff val="25000"/>
                  </a:schemeClr>
                </a:solidFill>
                <a:effectLst/>
                <a:latin typeface="Arial" panose="020B0604020202020204" pitchFamily="34" charset="0"/>
              </a:rPr>
              <a:t>A spot check that you can do several times a day. It’ll change depending on what you’ve just eaten and when that was. </a:t>
            </a:r>
            <a:r>
              <a:rPr lang="en-GB" dirty="0">
                <a:solidFill>
                  <a:schemeClr val="tx1">
                    <a:lumMod val="75000"/>
                    <a:lumOff val="25000"/>
                  </a:schemeClr>
                </a:solidFill>
                <a:latin typeface="Arial" panose="020B0604020202020204" pitchFamily="34" charset="0"/>
              </a:rPr>
              <a:t>Normal fasting values are 4-6</a:t>
            </a:r>
          </a:p>
          <a:p>
            <a:pPr marL="342900" indent="-342900" algn="l">
              <a:buAutoNum type="arabicParenR"/>
            </a:pPr>
            <a:r>
              <a:rPr lang="en-GB" b="1" i="0" dirty="0">
                <a:solidFill>
                  <a:schemeClr val="tx1">
                    <a:lumMod val="75000"/>
                    <a:lumOff val="25000"/>
                  </a:schemeClr>
                </a:solidFill>
                <a:effectLst/>
                <a:latin typeface="Arial" panose="020B0604020202020204" pitchFamily="34" charset="0"/>
              </a:rPr>
              <a:t>*HbA1c. </a:t>
            </a:r>
            <a:r>
              <a:rPr lang="en-GB" i="0" dirty="0">
                <a:solidFill>
                  <a:schemeClr val="tx1">
                    <a:lumMod val="75000"/>
                    <a:lumOff val="25000"/>
                  </a:schemeClr>
                </a:solidFill>
                <a:effectLst/>
                <a:latin typeface="Arial" panose="020B0604020202020204" pitchFamily="34" charset="0"/>
              </a:rPr>
              <a:t>We use this for longer term monitoring. It measures how much glucose has been in your blood for the past 3 months. </a:t>
            </a:r>
            <a:r>
              <a:rPr lang="en-GB" dirty="0">
                <a:solidFill>
                  <a:schemeClr val="tx1">
                    <a:lumMod val="75000"/>
                    <a:lumOff val="25000"/>
                  </a:schemeClr>
                </a:solidFill>
                <a:latin typeface="Arial" panose="020B0604020202020204" pitchFamily="34" charset="0"/>
              </a:rPr>
              <a:t>Because it’s a longer term measure, it doesn’t go up and down as you eat.</a:t>
            </a:r>
            <a:endParaRPr lang="en-GB" b="1" i="0" dirty="0">
              <a:solidFill>
                <a:schemeClr val="tx1">
                  <a:lumMod val="75000"/>
                  <a:lumOff val="25000"/>
                </a:schemeClr>
              </a:solidFill>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103AB2C7-AC47-4827-83F1-5CCA1CAA1D55}" type="slidenum">
              <a:rPr lang="en-GB" smtClean="0"/>
              <a:t>11</a:t>
            </a:fld>
            <a:endParaRPr lang="en-GB"/>
          </a:p>
        </p:txBody>
      </p:sp>
    </p:spTree>
    <p:extLst>
      <p:ext uri="{BB962C8B-B14F-4D97-AF65-F5344CB8AC3E}">
        <p14:creationId xmlns:p14="http://schemas.microsoft.com/office/powerpoint/2010/main" val="4268793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E3132495-4437-48D3-B6D7-8773C8C395C3}"/>
              </a:ext>
            </a:extLst>
          </p:cNvPr>
          <p:cNvSpPr>
            <a:spLocks noGrp="1"/>
          </p:cNvSpPr>
          <p:nvPr>
            <p:ph type="body" sz="quarter" idx="10"/>
          </p:nvPr>
        </p:nvSpPr>
        <p:spPr>
          <a:xfrm>
            <a:off x="539751" y="1221317"/>
            <a:ext cx="8208963" cy="4800600"/>
          </a:xfrm>
          <a:prstGeom prst="rect">
            <a:avLst/>
          </a:prstGeom>
        </p:spPr>
        <p:txBody>
          <a:bodyPr/>
          <a:lstStyle>
            <a:lvl1pPr marL="0" indent="0">
              <a:buNone/>
              <a:defRPr sz="1200">
                <a:solidFill>
                  <a:schemeClr val="tx1">
                    <a:lumMod val="75000"/>
                    <a:lumOff val="25000"/>
                  </a:schemeClr>
                </a:solidFill>
                <a:latin typeface="Arial" panose="020B0604020202020204" pitchFamily="34" charset="0"/>
                <a:cs typeface="Arial" panose="020B0604020202020204" pitchFamily="34" charset="0"/>
              </a:defRPr>
            </a:lvl1pPr>
          </a:lstStyle>
          <a:p>
            <a:endParaRPr lang="en-GB" sz="900" dirty="0"/>
          </a:p>
        </p:txBody>
      </p:sp>
      <p:sp>
        <p:nvSpPr>
          <p:cNvPr id="5" name="Title 2">
            <a:extLst>
              <a:ext uri="{FF2B5EF4-FFF2-40B4-BE49-F238E27FC236}">
                <a16:creationId xmlns:a16="http://schemas.microsoft.com/office/drawing/2014/main" id="{71C82B6A-CDE6-4CB9-871D-B77DEB16333A}"/>
              </a:ext>
            </a:extLst>
          </p:cNvPr>
          <p:cNvSpPr>
            <a:spLocks noGrp="1"/>
          </p:cNvSpPr>
          <p:nvPr>
            <p:ph type="title"/>
          </p:nvPr>
        </p:nvSpPr>
        <p:spPr>
          <a:xfrm>
            <a:off x="0" y="206154"/>
            <a:ext cx="9144000" cy="658901"/>
          </a:xfrm>
          <a:prstGeom prst="rect">
            <a:avLst/>
          </a:prstGeom>
        </p:spPr>
        <p:txBody>
          <a:bodyPr anchor="ctr"/>
          <a:lstStyle>
            <a:lvl1pPr algn="l">
              <a:defRPr sz="2400">
                <a:solidFill>
                  <a:srgbClr val="005EB8"/>
                </a:solidFill>
                <a:latin typeface="Arial" panose="020B0604020202020204" pitchFamily="34"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39220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3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7961EF9-422C-4C18-8E01-BE24766F3889}"/>
              </a:ext>
            </a:extLst>
          </p:cNvPr>
          <p:cNvSpPr>
            <a:spLocks noGrp="1"/>
          </p:cNvSpPr>
          <p:nvPr>
            <p:ph type="pic" sz="quarter" idx="14"/>
          </p:nvPr>
        </p:nvSpPr>
        <p:spPr>
          <a:xfrm>
            <a:off x="4060737" y="-4"/>
            <a:ext cx="5083265" cy="6058739"/>
          </a:xfrm>
          <a:custGeom>
            <a:avLst/>
            <a:gdLst>
              <a:gd name="connsiteX0" fmla="*/ 1566858 w 6777686"/>
              <a:gd name="connsiteY0" fmla="*/ 0 h 6058738"/>
              <a:gd name="connsiteX1" fmla="*/ 6777686 w 6777686"/>
              <a:gd name="connsiteY1" fmla="*/ 0 h 6058738"/>
              <a:gd name="connsiteX2" fmla="*/ 6777686 w 6777686"/>
              <a:gd name="connsiteY2" fmla="*/ 4401521 h 6058738"/>
              <a:gd name="connsiteX3" fmla="*/ 1854390 w 6777686"/>
              <a:gd name="connsiteY3" fmla="*/ 6036996 h 6058738"/>
              <a:gd name="connsiteX4" fmla="*/ 384718 w 6777686"/>
              <a:gd name="connsiteY4" fmla="*/ 5877161 h 6058738"/>
              <a:gd name="connsiteX5" fmla="*/ 0 w 6777686"/>
              <a:gd name="connsiteY5" fmla="*/ 5815460 h 605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7686" h="6058738">
                <a:moveTo>
                  <a:pt x="1566858" y="0"/>
                </a:moveTo>
                <a:lnTo>
                  <a:pt x="6777686" y="0"/>
                </a:lnTo>
                <a:lnTo>
                  <a:pt x="6777686" y="4401521"/>
                </a:lnTo>
                <a:cubicBezTo>
                  <a:pt x="5555042" y="5216612"/>
                  <a:pt x="4564872" y="6219479"/>
                  <a:pt x="1854390" y="6036996"/>
                </a:cubicBezTo>
                <a:cubicBezTo>
                  <a:pt x="1346175" y="6002781"/>
                  <a:pt x="858181" y="5947530"/>
                  <a:pt x="384718" y="5877161"/>
                </a:cubicBezTo>
                <a:lnTo>
                  <a:pt x="0" y="5815460"/>
                </a:lnTo>
                <a:close/>
              </a:path>
            </a:pathLst>
          </a:custGeom>
          <a:solidFill>
            <a:schemeClr val="bg1">
              <a:lumMod val="95000"/>
            </a:schemeClr>
          </a:solidFill>
        </p:spPr>
        <p:txBody>
          <a:bodyPr wrap="square">
            <a:noAutofit/>
          </a:bodyPr>
          <a:lstStyle>
            <a:lvl1pPr>
              <a:defRPr sz="1050"/>
            </a:lvl1pPr>
          </a:lstStyle>
          <a:p>
            <a:endParaRPr lang="en-US"/>
          </a:p>
        </p:txBody>
      </p:sp>
      <p:sp>
        <p:nvSpPr>
          <p:cNvPr id="8" name="Picture Placeholder 7">
            <a:extLst>
              <a:ext uri="{FF2B5EF4-FFF2-40B4-BE49-F238E27FC236}">
                <a16:creationId xmlns:a16="http://schemas.microsoft.com/office/drawing/2014/main" id="{F99225DE-4BF7-4296-9F45-DCEFE288DF34}"/>
              </a:ext>
            </a:extLst>
          </p:cNvPr>
          <p:cNvSpPr>
            <a:spLocks noGrp="1"/>
          </p:cNvSpPr>
          <p:nvPr>
            <p:ph type="pic" sz="quarter" idx="13"/>
          </p:nvPr>
        </p:nvSpPr>
        <p:spPr>
          <a:xfrm>
            <a:off x="3" y="-2"/>
            <a:ext cx="5155894" cy="5798684"/>
          </a:xfrm>
          <a:custGeom>
            <a:avLst/>
            <a:gdLst>
              <a:gd name="connsiteX0" fmla="*/ 0 w 6874525"/>
              <a:gd name="connsiteY0" fmla="*/ 0 h 5798684"/>
              <a:gd name="connsiteX1" fmla="*/ 6874525 w 6874525"/>
              <a:gd name="connsiteY1" fmla="*/ 0 h 5798684"/>
              <a:gd name="connsiteX2" fmla="*/ 5312186 w 6874525"/>
              <a:gd name="connsiteY2" fmla="*/ 5798684 h 5798684"/>
              <a:gd name="connsiteX3" fmla="*/ 4869803 w 6874525"/>
              <a:gd name="connsiteY3" fmla="*/ 5718016 h 5798684"/>
              <a:gd name="connsiteX4" fmla="*/ 0 w 6874525"/>
              <a:gd name="connsiteY4" fmla="*/ 4592060 h 5798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4525" h="5798684">
                <a:moveTo>
                  <a:pt x="0" y="0"/>
                </a:moveTo>
                <a:lnTo>
                  <a:pt x="6874525" y="0"/>
                </a:lnTo>
                <a:lnTo>
                  <a:pt x="5312186" y="5798684"/>
                </a:lnTo>
                <a:lnTo>
                  <a:pt x="4869803" y="5718016"/>
                </a:lnTo>
                <a:cubicBezTo>
                  <a:pt x="3195563" y="5395723"/>
                  <a:pt x="1665745" y="4923191"/>
                  <a:pt x="0" y="4592060"/>
                </a:cubicBezTo>
                <a:close/>
              </a:path>
            </a:pathLst>
          </a:custGeom>
          <a:solidFill>
            <a:schemeClr val="bg1">
              <a:lumMod val="95000"/>
            </a:schemeClr>
          </a:solidFill>
        </p:spPr>
        <p:txBody>
          <a:bodyPr wrap="square">
            <a:noAutofit/>
          </a:bodyPr>
          <a:lstStyle>
            <a:lvl1pPr>
              <a:defRPr sz="1050"/>
            </a:lvl1pPr>
          </a:lstStyle>
          <a:p>
            <a:endParaRPr lang="en-US"/>
          </a:p>
        </p:txBody>
      </p:sp>
      <p:sp>
        <p:nvSpPr>
          <p:cNvPr id="4" name="Date Placeholder 3"/>
          <p:cNvSpPr>
            <a:spLocks noGrp="1"/>
          </p:cNvSpPr>
          <p:nvPr>
            <p:ph type="dt" sz="half" idx="10"/>
          </p:nvPr>
        </p:nvSpPr>
        <p:spPr/>
        <p:txBody>
          <a:bodyPr/>
          <a:lstStyle/>
          <a:p>
            <a:fld id="{03D9CB73-9100-4558-BAC0-CD23578DD563}"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36639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D494EDF-7234-41ED-809C-4E6E761657FB}"/>
              </a:ext>
            </a:extLst>
          </p:cNvPr>
          <p:cNvSpPr>
            <a:spLocks noGrp="1"/>
          </p:cNvSpPr>
          <p:nvPr>
            <p:ph type="pic" sz="quarter" idx="14"/>
          </p:nvPr>
        </p:nvSpPr>
        <p:spPr>
          <a:xfrm>
            <a:off x="3369786" y="2097258"/>
            <a:ext cx="2404432" cy="3470313"/>
          </a:xfrm>
          <a:custGeom>
            <a:avLst/>
            <a:gdLst>
              <a:gd name="connsiteX0" fmla="*/ 148722 w 3205909"/>
              <a:gd name="connsiteY0" fmla="*/ 0 h 3470313"/>
              <a:gd name="connsiteX1" fmla="*/ 3057187 w 3205909"/>
              <a:gd name="connsiteY1" fmla="*/ 0 h 3470313"/>
              <a:gd name="connsiteX2" fmla="*/ 3205909 w 3205909"/>
              <a:gd name="connsiteY2" fmla="*/ 148722 h 3470313"/>
              <a:gd name="connsiteX3" fmla="*/ 3205909 w 3205909"/>
              <a:gd name="connsiteY3" fmla="*/ 3321591 h 3470313"/>
              <a:gd name="connsiteX4" fmla="*/ 3057187 w 3205909"/>
              <a:gd name="connsiteY4" fmla="*/ 3470313 h 3470313"/>
              <a:gd name="connsiteX5" fmla="*/ 148722 w 3205909"/>
              <a:gd name="connsiteY5" fmla="*/ 3470313 h 3470313"/>
              <a:gd name="connsiteX6" fmla="*/ 0 w 3205909"/>
              <a:gd name="connsiteY6" fmla="*/ 3321591 h 3470313"/>
              <a:gd name="connsiteX7" fmla="*/ 0 w 3205909"/>
              <a:gd name="connsiteY7" fmla="*/ 148722 h 3470313"/>
              <a:gd name="connsiteX8" fmla="*/ 148722 w 3205909"/>
              <a:gd name="connsiteY8" fmla="*/ 0 h 347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5909" h="3470313">
                <a:moveTo>
                  <a:pt x="148722" y="0"/>
                </a:moveTo>
                <a:lnTo>
                  <a:pt x="3057187" y="0"/>
                </a:lnTo>
                <a:cubicBezTo>
                  <a:pt x="3139324" y="0"/>
                  <a:pt x="3205909" y="66585"/>
                  <a:pt x="3205909" y="148722"/>
                </a:cubicBezTo>
                <a:lnTo>
                  <a:pt x="3205909" y="3321591"/>
                </a:lnTo>
                <a:cubicBezTo>
                  <a:pt x="3205909" y="3403728"/>
                  <a:pt x="3139324" y="3470313"/>
                  <a:pt x="3057187" y="3470313"/>
                </a:cubicBezTo>
                <a:lnTo>
                  <a:pt x="148722" y="3470313"/>
                </a:lnTo>
                <a:cubicBezTo>
                  <a:pt x="66585" y="3470313"/>
                  <a:pt x="0" y="3403728"/>
                  <a:pt x="0" y="3321591"/>
                </a:cubicBezTo>
                <a:lnTo>
                  <a:pt x="0" y="148722"/>
                </a:lnTo>
                <a:cubicBezTo>
                  <a:pt x="0" y="66585"/>
                  <a:pt x="66585" y="0"/>
                  <a:pt x="148722" y="0"/>
                </a:cubicBezTo>
                <a:close/>
              </a:path>
            </a:pathLst>
          </a:custGeom>
          <a:solidFill>
            <a:schemeClr val="bg1">
              <a:lumMod val="95000"/>
            </a:schemeClr>
          </a:solidFill>
          <a:ln>
            <a:noFill/>
          </a:ln>
        </p:spPr>
        <p:txBody>
          <a:bodyPr wrap="square">
            <a:noAutofit/>
          </a:bodyPr>
          <a:lstStyle>
            <a:lvl1pPr>
              <a:defRPr sz="1050"/>
            </a:lvl1pPr>
          </a:lstStyle>
          <a:p>
            <a:endParaRPr lang="en-US"/>
          </a:p>
        </p:txBody>
      </p:sp>
      <p:sp>
        <p:nvSpPr>
          <p:cNvPr id="14" name="Picture Placeholder 13">
            <a:extLst>
              <a:ext uri="{FF2B5EF4-FFF2-40B4-BE49-F238E27FC236}">
                <a16:creationId xmlns:a16="http://schemas.microsoft.com/office/drawing/2014/main" id="{ADAFA987-87B9-4F84-AAA1-9FB5D170FB32}"/>
              </a:ext>
            </a:extLst>
          </p:cNvPr>
          <p:cNvSpPr>
            <a:spLocks noGrp="1"/>
          </p:cNvSpPr>
          <p:nvPr>
            <p:ph type="pic" sz="quarter" idx="15"/>
          </p:nvPr>
        </p:nvSpPr>
        <p:spPr>
          <a:xfrm>
            <a:off x="6084684" y="2097258"/>
            <a:ext cx="2404432" cy="3470313"/>
          </a:xfrm>
          <a:custGeom>
            <a:avLst/>
            <a:gdLst>
              <a:gd name="connsiteX0" fmla="*/ 148722 w 3205909"/>
              <a:gd name="connsiteY0" fmla="*/ 0 h 3470313"/>
              <a:gd name="connsiteX1" fmla="*/ 3057187 w 3205909"/>
              <a:gd name="connsiteY1" fmla="*/ 0 h 3470313"/>
              <a:gd name="connsiteX2" fmla="*/ 3205909 w 3205909"/>
              <a:gd name="connsiteY2" fmla="*/ 148722 h 3470313"/>
              <a:gd name="connsiteX3" fmla="*/ 3205909 w 3205909"/>
              <a:gd name="connsiteY3" fmla="*/ 3321591 h 3470313"/>
              <a:gd name="connsiteX4" fmla="*/ 3057187 w 3205909"/>
              <a:gd name="connsiteY4" fmla="*/ 3470313 h 3470313"/>
              <a:gd name="connsiteX5" fmla="*/ 148722 w 3205909"/>
              <a:gd name="connsiteY5" fmla="*/ 3470313 h 3470313"/>
              <a:gd name="connsiteX6" fmla="*/ 0 w 3205909"/>
              <a:gd name="connsiteY6" fmla="*/ 3321591 h 3470313"/>
              <a:gd name="connsiteX7" fmla="*/ 0 w 3205909"/>
              <a:gd name="connsiteY7" fmla="*/ 148722 h 3470313"/>
              <a:gd name="connsiteX8" fmla="*/ 148722 w 3205909"/>
              <a:gd name="connsiteY8" fmla="*/ 0 h 347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5909" h="3470313">
                <a:moveTo>
                  <a:pt x="148722" y="0"/>
                </a:moveTo>
                <a:lnTo>
                  <a:pt x="3057187" y="0"/>
                </a:lnTo>
                <a:cubicBezTo>
                  <a:pt x="3139324" y="0"/>
                  <a:pt x="3205909" y="66585"/>
                  <a:pt x="3205909" y="148722"/>
                </a:cubicBezTo>
                <a:lnTo>
                  <a:pt x="3205909" y="3321591"/>
                </a:lnTo>
                <a:cubicBezTo>
                  <a:pt x="3205909" y="3403728"/>
                  <a:pt x="3139324" y="3470313"/>
                  <a:pt x="3057187" y="3470313"/>
                </a:cubicBezTo>
                <a:lnTo>
                  <a:pt x="148722" y="3470313"/>
                </a:lnTo>
                <a:cubicBezTo>
                  <a:pt x="66585" y="3470313"/>
                  <a:pt x="0" y="3403728"/>
                  <a:pt x="0" y="3321591"/>
                </a:cubicBezTo>
                <a:lnTo>
                  <a:pt x="0" y="148722"/>
                </a:lnTo>
                <a:cubicBezTo>
                  <a:pt x="0" y="66585"/>
                  <a:pt x="66585" y="0"/>
                  <a:pt x="148722" y="0"/>
                </a:cubicBezTo>
                <a:close/>
              </a:path>
            </a:pathLst>
          </a:custGeom>
          <a:solidFill>
            <a:schemeClr val="bg1">
              <a:lumMod val="95000"/>
            </a:schemeClr>
          </a:solidFill>
          <a:ln>
            <a:noFill/>
          </a:ln>
        </p:spPr>
        <p:txBody>
          <a:bodyPr wrap="square">
            <a:noAutofit/>
          </a:bodyPr>
          <a:lstStyle>
            <a:lvl1pPr>
              <a:defRPr sz="1050"/>
            </a:lvl1pPr>
          </a:lstStyle>
          <a:p>
            <a:endParaRPr lang="en-US"/>
          </a:p>
        </p:txBody>
      </p:sp>
      <p:sp>
        <p:nvSpPr>
          <p:cNvPr id="11" name="Picture Placeholder 10">
            <a:extLst>
              <a:ext uri="{FF2B5EF4-FFF2-40B4-BE49-F238E27FC236}">
                <a16:creationId xmlns:a16="http://schemas.microsoft.com/office/drawing/2014/main" id="{0E02ACAF-CCF8-444E-AF44-BFFBD82D2897}"/>
              </a:ext>
            </a:extLst>
          </p:cNvPr>
          <p:cNvSpPr>
            <a:spLocks noGrp="1"/>
          </p:cNvSpPr>
          <p:nvPr>
            <p:ph type="pic" sz="quarter" idx="13"/>
          </p:nvPr>
        </p:nvSpPr>
        <p:spPr>
          <a:xfrm>
            <a:off x="654888" y="2097258"/>
            <a:ext cx="2404432" cy="3470313"/>
          </a:xfrm>
          <a:custGeom>
            <a:avLst/>
            <a:gdLst>
              <a:gd name="connsiteX0" fmla="*/ 148722 w 3205909"/>
              <a:gd name="connsiteY0" fmla="*/ 0 h 3470313"/>
              <a:gd name="connsiteX1" fmla="*/ 3057187 w 3205909"/>
              <a:gd name="connsiteY1" fmla="*/ 0 h 3470313"/>
              <a:gd name="connsiteX2" fmla="*/ 3205909 w 3205909"/>
              <a:gd name="connsiteY2" fmla="*/ 148722 h 3470313"/>
              <a:gd name="connsiteX3" fmla="*/ 3205909 w 3205909"/>
              <a:gd name="connsiteY3" fmla="*/ 3321591 h 3470313"/>
              <a:gd name="connsiteX4" fmla="*/ 3057187 w 3205909"/>
              <a:gd name="connsiteY4" fmla="*/ 3470313 h 3470313"/>
              <a:gd name="connsiteX5" fmla="*/ 148722 w 3205909"/>
              <a:gd name="connsiteY5" fmla="*/ 3470313 h 3470313"/>
              <a:gd name="connsiteX6" fmla="*/ 0 w 3205909"/>
              <a:gd name="connsiteY6" fmla="*/ 3321591 h 3470313"/>
              <a:gd name="connsiteX7" fmla="*/ 0 w 3205909"/>
              <a:gd name="connsiteY7" fmla="*/ 148722 h 3470313"/>
              <a:gd name="connsiteX8" fmla="*/ 148722 w 3205909"/>
              <a:gd name="connsiteY8" fmla="*/ 0 h 347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5909" h="3470313">
                <a:moveTo>
                  <a:pt x="148722" y="0"/>
                </a:moveTo>
                <a:lnTo>
                  <a:pt x="3057187" y="0"/>
                </a:lnTo>
                <a:cubicBezTo>
                  <a:pt x="3139324" y="0"/>
                  <a:pt x="3205909" y="66585"/>
                  <a:pt x="3205909" y="148722"/>
                </a:cubicBezTo>
                <a:lnTo>
                  <a:pt x="3205909" y="3321591"/>
                </a:lnTo>
                <a:cubicBezTo>
                  <a:pt x="3205909" y="3403728"/>
                  <a:pt x="3139324" y="3470313"/>
                  <a:pt x="3057187" y="3470313"/>
                </a:cubicBezTo>
                <a:lnTo>
                  <a:pt x="148722" y="3470313"/>
                </a:lnTo>
                <a:cubicBezTo>
                  <a:pt x="66585" y="3470313"/>
                  <a:pt x="0" y="3403728"/>
                  <a:pt x="0" y="3321591"/>
                </a:cubicBezTo>
                <a:lnTo>
                  <a:pt x="0" y="148722"/>
                </a:lnTo>
                <a:cubicBezTo>
                  <a:pt x="0" y="66585"/>
                  <a:pt x="66585" y="0"/>
                  <a:pt x="148722" y="0"/>
                </a:cubicBezTo>
                <a:close/>
              </a:path>
            </a:pathLst>
          </a:custGeom>
          <a:solidFill>
            <a:schemeClr val="bg1">
              <a:lumMod val="95000"/>
            </a:schemeClr>
          </a:solidFill>
          <a:ln>
            <a:noFill/>
          </a:ln>
        </p:spPr>
        <p:txBody>
          <a:bodyPr wrap="square">
            <a:noAutofit/>
          </a:bodyPr>
          <a:lstStyle>
            <a:lvl1pPr>
              <a:defRPr sz="1050"/>
            </a:lvl1pPr>
          </a:lstStyle>
          <a:p>
            <a:endParaRPr lang="en-US"/>
          </a:p>
        </p:txBody>
      </p:sp>
    </p:spTree>
    <p:extLst>
      <p:ext uri="{BB962C8B-B14F-4D97-AF65-F5344CB8AC3E}">
        <p14:creationId xmlns:p14="http://schemas.microsoft.com/office/powerpoint/2010/main" val="2226680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1_Title and Content">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A9C06C6A-0FF0-47E4-8299-7505A08FB4E2}"/>
              </a:ext>
            </a:extLst>
          </p:cNvPr>
          <p:cNvSpPr>
            <a:spLocks noGrp="1"/>
          </p:cNvSpPr>
          <p:nvPr>
            <p:ph type="pic" sz="quarter" idx="13"/>
          </p:nvPr>
        </p:nvSpPr>
        <p:spPr>
          <a:xfrm>
            <a:off x="0" y="1"/>
            <a:ext cx="9144000" cy="4573811"/>
          </a:xfrm>
          <a:custGeom>
            <a:avLst/>
            <a:gdLst>
              <a:gd name="connsiteX0" fmla="*/ 2386972 w 12192000"/>
              <a:gd name="connsiteY0" fmla="*/ 3590586 h 4573810"/>
              <a:gd name="connsiteX1" fmla="*/ 2386972 w 12192000"/>
              <a:gd name="connsiteY1" fmla="*/ 3819860 h 4573810"/>
              <a:gd name="connsiteX2" fmla="*/ 2616246 w 12192000"/>
              <a:gd name="connsiteY2" fmla="*/ 3819860 h 4573810"/>
              <a:gd name="connsiteX3" fmla="*/ 2616246 w 12192000"/>
              <a:gd name="connsiteY3" fmla="*/ 3590586 h 4573810"/>
              <a:gd name="connsiteX4" fmla="*/ 2004930 w 12192000"/>
              <a:gd name="connsiteY4" fmla="*/ 3582494 h 4573810"/>
              <a:gd name="connsiteX5" fmla="*/ 2004930 w 12192000"/>
              <a:gd name="connsiteY5" fmla="*/ 3773506 h 4573810"/>
              <a:gd name="connsiteX6" fmla="*/ 2195942 w 12192000"/>
              <a:gd name="connsiteY6" fmla="*/ 3773506 h 4573810"/>
              <a:gd name="connsiteX7" fmla="*/ 2195942 w 12192000"/>
              <a:gd name="connsiteY7" fmla="*/ 3582494 h 4573810"/>
              <a:gd name="connsiteX8" fmla="*/ 2776652 w 12192000"/>
              <a:gd name="connsiteY8" fmla="*/ 3502960 h 4573810"/>
              <a:gd name="connsiteX9" fmla="*/ 2776652 w 12192000"/>
              <a:gd name="connsiteY9" fmla="*/ 3969530 h 4573810"/>
              <a:gd name="connsiteX10" fmla="*/ 3167400 w 12192000"/>
              <a:gd name="connsiteY10" fmla="*/ 3969530 h 4573810"/>
              <a:gd name="connsiteX11" fmla="*/ 3167400 w 12192000"/>
              <a:gd name="connsiteY11" fmla="*/ 3502960 h 4573810"/>
              <a:gd name="connsiteX12" fmla="*/ 11286748 w 12192000"/>
              <a:gd name="connsiteY12" fmla="*/ 3495976 h 4573810"/>
              <a:gd name="connsiteX13" fmla="*/ 11286748 w 12192000"/>
              <a:gd name="connsiteY13" fmla="*/ 3818688 h 4573810"/>
              <a:gd name="connsiteX14" fmla="*/ 11609460 w 12192000"/>
              <a:gd name="connsiteY14" fmla="*/ 3818688 h 4573810"/>
              <a:gd name="connsiteX15" fmla="*/ 11609460 w 12192000"/>
              <a:gd name="connsiteY15" fmla="*/ 3495976 h 4573810"/>
              <a:gd name="connsiteX16" fmla="*/ 8430666 w 12192000"/>
              <a:gd name="connsiteY16" fmla="*/ 3313952 h 4573810"/>
              <a:gd name="connsiteX17" fmla="*/ 8430666 w 12192000"/>
              <a:gd name="connsiteY17" fmla="*/ 3678000 h 4573810"/>
              <a:gd name="connsiteX18" fmla="*/ 8794714 w 12192000"/>
              <a:gd name="connsiteY18" fmla="*/ 3678000 h 4573810"/>
              <a:gd name="connsiteX19" fmla="*/ 8794714 w 12192000"/>
              <a:gd name="connsiteY19" fmla="*/ 3313952 h 4573810"/>
              <a:gd name="connsiteX20" fmla="*/ 1295980 w 12192000"/>
              <a:gd name="connsiteY20" fmla="*/ 3290038 h 4573810"/>
              <a:gd name="connsiteX21" fmla="*/ 1295980 w 12192000"/>
              <a:gd name="connsiteY21" fmla="*/ 3481050 h 4573810"/>
              <a:gd name="connsiteX22" fmla="*/ 1486992 w 12192000"/>
              <a:gd name="connsiteY22" fmla="*/ 3481050 h 4573810"/>
              <a:gd name="connsiteX23" fmla="*/ 1486992 w 12192000"/>
              <a:gd name="connsiteY23" fmla="*/ 3290038 h 4573810"/>
              <a:gd name="connsiteX24" fmla="*/ 10566702 w 12192000"/>
              <a:gd name="connsiteY24" fmla="*/ 3267874 h 4573810"/>
              <a:gd name="connsiteX25" fmla="*/ 10566702 w 12192000"/>
              <a:gd name="connsiteY25" fmla="*/ 3590586 h 4573810"/>
              <a:gd name="connsiteX26" fmla="*/ 10889414 w 12192000"/>
              <a:gd name="connsiteY26" fmla="*/ 3590586 h 4573810"/>
              <a:gd name="connsiteX27" fmla="*/ 10889414 w 12192000"/>
              <a:gd name="connsiteY27" fmla="*/ 3267874 h 4573810"/>
              <a:gd name="connsiteX28" fmla="*/ 9037142 w 12192000"/>
              <a:gd name="connsiteY28" fmla="*/ 3233614 h 4573810"/>
              <a:gd name="connsiteX29" fmla="*/ 9037142 w 12192000"/>
              <a:gd name="connsiteY29" fmla="*/ 3728486 h 4573810"/>
              <a:gd name="connsiteX30" fmla="*/ 9532014 w 12192000"/>
              <a:gd name="connsiteY30" fmla="*/ 3728486 h 4573810"/>
              <a:gd name="connsiteX31" fmla="*/ 9532014 w 12192000"/>
              <a:gd name="connsiteY31" fmla="*/ 3233614 h 4573810"/>
              <a:gd name="connsiteX32" fmla="*/ 5658626 w 12192000"/>
              <a:gd name="connsiteY32" fmla="*/ 3140454 h 4573810"/>
              <a:gd name="connsiteX33" fmla="*/ 5658626 w 12192000"/>
              <a:gd name="connsiteY33" fmla="*/ 3597662 h 4573810"/>
              <a:gd name="connsiteX34" fmla="*/ 6115834 w 12192000"/>
              <a:gd name="connsiteY34" fmla="*/ 3597662 h 4573810"/>
              <a:gd name="connsiteX35" fmla="*/ 6115834 w 12192000"/>
              <a:gd name="connsiteY35" fmla="*/ 3140454 h 4573810"/>
              <a:gd name="connsiteX36" fmla="*/ 5038380 w 12192000"/>
              <a:gd name="connsiteY36" fmla="*/ 3121620 h 4573810"/>
              <a:gd name="connsiteX37" fmla="*/ 5038380 w 12192000"/>
              <a:gd name="connsiteY37" fmla="*/ 3486332 h 4573810"/>
              <a:gd name="connsiteX38" fmla="*/ 5403092 w 12192000"/>
              <a:gd name="connsiteY38" fmla="*/ 3486332 h 4573810"/>
              <a:gd name="connsiteX39" fmla="*/ 5403092 w 12192000"/>
              <a:gd name="connsiteY39" fmla="*/ 3121620 h 4573810"/>
              <a:gd name="connsiteX40" fmla="*/ 543622 w 12192000"/>
              <a:gd name="connsiteY40" fmla="*/ 3049438 h 4573810"/>
              <a:gd name="connsiteX41" fmla="*/ 543622 w 12192000"/>
              <a:gd name="connsiteY41" fmla="*/ 3240450 h 4573810"/>
              <a:gd name="connsiteX42" fmla="*/ 734634 w 12192000"/>
              <a:gd name="connsiteY42" fmla="*/ 3240450 h 4573810"/>
              <a:gd name="connsiteX43" fmla="*/ 734634 w 12192000"/>
              <a:gd name="connsiteY43" fmla="*/ 3049438 h 4573810"/>
              <a:gd name="connsiteX44" fmla="*/ 2206794 w 12192000"/>
              <a:gd name="connsiteY44" fmla="*/ 3049116 h 4573810"/>
              <a:gd name="connsiteX45" fmla="*/ 2206794 w 12192000"/>
              <a:gd name="connsiteY45" fmla="*/ 3348250 h 4573810"/>
              <a:gd name="connsiteX46" fmla="*/ 2505928 w 12192000"/>
              <a:gd name="connsiteY46" fmla="*/ 3348250 h 4573810"/>
              <a:gd name="connsiteX47" fmla="*/ 2505928 w 12192000"/>
              <a:gd name="connsiteY47" fmla="*/ 3049116 h 4573810"/>
              <a:gd name="connsiteX48" fmla="*/ 6306844 w 12192000"/>
              <a:gd name="connsiteY48" fmla="*/ 3029122 h 4573810"/>
              <a:gd name="connsiteX49" fmla="*/ 6306844 w 12192000"/>
              <a:gd name="connsiteY49" fmla="*/ 3745004 h 4573810"/>
              <a:gd name="connsiteX50" fmla="*/ 7022726 w 12192000"/>
              <a:gd name="connsiteY50" fmla="*/ 3745004 h 4573810"/>
              <a:gd name="connsiteX51" fmla="*/ 7022726 w 12192000"/>
              <a:gd name="connsiteY51" fmla="*/ 3029122 h 4573810"/>
              <a:gd name="connsiteX52" fmla="*/ 2919474 w 12192000"/>
              <a:gd name="connsiteY52" fmla="*/ 2967944 h 4573810"/>
              <a:gd name="connsiteX53" fmla="*/ 2919474 w 12192000"/>
              <a:gd name="connsiteY53" fmla="*/ 3267078 h 4573810"/>
              <a:gd name="connsiteX54" fmla="*/ 3218608 w 12192000"/>
              <a:gd name="connsiteY54" fmla="*/ 3267078 h 4573810"/>
              <a:gd name="connsiteX55" fmla="*/ 3218608 w 12192000"/>
              <a:gd name="connsiteY55" fmla="*/ 2967944 h 4573810"/>
              <a:gd name="connsiteX56" fmla="*/ 8301864 w 12192000"/>
              <a:gd name="connsiteY56" fmla="*/ 2963090 h 4573810"/>
              <a:gd name="connsiteX57" fmla="*/ 8301864 w 12192000"/>
              <a:gd name="connsiteY57" fmla="*/ 3220694 h 4573810"/>
              <a:gd name="connsiteX58" fmla="*/ 8559468 w 12192000"/>
              <a:gd name="connsiteY58" fmla="*/ 3220694 h 4573810"/>
              <a:gd name="connsiteX59" fmla="*/ 8559468 w 12192000"/>
              <a:gd name="connsiteY59" fmla="*/ 2963090 h 4573810"/>
              <a:gd name="connsiteX60" fmla="*/ 1605022 w 12192000"/>
              <a:gd name="connsiteY60" fmla="*/ 2963090 h 4573810"/>
              <a:gd name="connsiteX61" fmla="*/ 1605022 w 12192000"/>
              <a:gd name="connsiteY61" fmla="*/ 3361300 h 4573810"/>
              <a:gd name="connsiteX62" fmla="*/ 2003232 w 12192000"/>
              <a:gd name="connsiteY62" fmla="*/ 3361300 h 4573810"/>
              <a:gd name="connsiteX63" fmla="*/ 2003232 w 12192000"/>
              <a:gd name="connsiteY63" fmla="*/ 2963090 h 4573810"/>
              <a:gd name="connsiteX64" fmla="*/ 219548 w 12192000"/>
              <a:gd name="connsiteY64" fmla="*/ 2949442 h 4573810"/>
              <a:gd name="connsiteX65" fmla="*/ 219548 w 12192000"/>
              <a:gd name="connsiteY65" fmla="*/ 3140454 h 4573810"/>
              <a:gd name="connsiteX66" fmla="*/ 410560 w 12192000"/>
              <a:gd name="connsiteY66" fmla="*/ 3140454 h 4573810"/>
              <a:gd name="connsiteX67" fmla="*/ 410560 w 12192000"/>
              <a:gd name="connsiteY67" fmla="*/ 2949442 h 4573810"/>
              <a:gd name="connsiteX68" fmla="*/ 9612310 w 12192000"/>
              <a:gd name="connsiteY68" fmla="*/ 2867394 h 4573810"/>
              <a:gd name="connsiteX69" fmla="*/ 9612310 w 12192000"/>
              <a:gd name="connsiteY69" fmla="*/ 3329942 h 4573810"/>
              <a:gd name="connsiteX70" fmla="*/ 10074858 w 12192000"/>
              <a:gd name="connsiteY70" fmla="*/ 3329942 h 4573810"/>
              <a:gd name="connsiteX71" fmla="*/ 10074858 w 12192000"/>
              <a:gd name="connsiteY71" fmla="*/ 2867394 h 4573810"/>
              <a:gd name="connsiteX72" fmla="*/ 7325978 w 12192000"/>
              <a:gd name="connsiteY72" fmla="*/ 2812820 h 4573810"/>
              <a:gd name="connsiteX73" fmla="*/ 7325978 w 12192000"/>
              <a:gd name="connsiteY73" fmla="*/ 3084736 h 4573810"/>
              <a:gd name="connsiteX74" fmla="*/ 7597894 w 12192000"/>
              <a:gd name="connsiteY74" fmla="*/ 3084736 h 4573810"/>
              <a:gd name="connsiteX75" fmla="*/ 7597894 w 12192000"/>
              <a:gd name="connsiteY75" fmla="*/ 2812820 h 4573810"/>
              <a:gd name="connsiteX76" fmla="*/ 3963832 w 12192000"/>
              <a:gd name="connsiteY76" fmla="*/ 2777706 h 4573810"/>
              <a:gd name="connsiteX77" fmla="*/ 3963832 w 12192000"/>
              <a:gd name="connsiteY77" fmla="*/ 2948778 h 4573810"/>
              <a:gd name="connsiteX78" fmla="*/ 4134904 w 12192000"/>
              <a:gd name="connsiteY78" fmla="*/ 2948778 h 4573810"/>
              <a:gd name="connsiteX79" fmla="*/ 4134904 w 12192000"/>
              <a:gd name="connsiteY79" fmla="*/ 2777706 h 4573810"/>
              <a:gd name="connsiteX80" fmla="*/ 2460368 w 12192000"/>
              <a:gd name="connsiteY80" fmla="*/ 2777706 h 4573810"/>
              <a:gd name="connsiteX81" fmla="*/ 2460368 w 12192000"/>
              <a:gd name="connsiteY81" fmla="*/ 2955154 h 4573810"/>
              <a:gd name="connsiteX82" fmla="*/ 2637816 w 12192000"/>
              <a:gd name="connsiteY82" fmla="*/ 2955154 h 4573810"/>
              <a:gd name="connsiteX83" fmla="*/ 2637816 w 12192000"/>
              <a:gd name="connsiteY83" fmla="*/ 2777706 h 4573810"/>
              <a:gd name="connsiteX84" fmla="*/ 1183352 w 12192000"/>
              <a:gd name="connsiteY84" fmla="*/ 2688274 h 4573810"/>
              <a:gd name="connsiteX85" fmla="*/ 1183352 w 12192000"/>
              <a:gd name="connsiteY85" fmla="*/ 3051022 h 4573810"/>
              <a:gd name="connsiteX86" fmla="*/ 1546100 w 12192000"/>
              <a:gd name="connsiteY86" fmla="*/ 3051022 h 4573810"/>
              <a:gd name="connsiteX87" fmla="*/ 1546100 w 12192000"/>
              <a:gd name="connsiteY87" fmla="*/ 2688274 h 4573810"/>
              <a:gd name="connsiteX88" fmla="*/ 5403092 w 12192000"/>
              <a:gd name="connsiteY88" fmla="*/ 2280330 h 4573810"/>
              <a:gd name="connsiteX89" fmla="*/ 5403092 w 12192000"/>
              <a:gd name="connsiteY89" fmla="*/ 2777706 h 4573810"/>
              <a:gd name="connsiteX90" fmla="*/ 5900468 w 12192000"/>
              <a:gd name="connsiteY90" fmla="*/ 2777706 h 4573810"/>
              <a:gd name="connsiteX91" fmla="*/ 5900468 w 12192000"/>
              <a:gd name="connsiteY91" fmla="*/ 2280330 h 4573810"/>
              <a:gd name="connsiteX92" fmla="*/ 6584380 w 12192000"/>
              <a:gd name="connsiteY92" fmla="*/ 2164306 h 4573810"/>
              <a:gd name="connsiteX93" fmla="*/ 6584380 w 12192000"/>
              <a:gd name="connsiteY93" fmla="*/ 2661682 h 4573810"/>
              <a:gd name="connsiteX94" fmla="*/ 7081756 w 12192000"/>
              <a:gd name="connsiteY94" fmla="*/ 2661682 h 4573810"/>
              <a:gd name="connsiteX95" fmla="*/ 7081756 w 12192000"/>
              <a:gd name="connsiteY95" fmla="*/ 2164306 h 4573810"/>
              <a:gd name="connsiteX96" fmla="*/ 4428742 w 12192000"/>
              <a:gd name="connsiteY96" fmla="*/ 2164306 h 4573810"/>
              <a:gd name="connsiteX97" fmla="*/ 4428742 w 12192000"/>
              <a:gd name="connsiteY97" fmla="*/ 2777706 h 4573810"/>
              <a:gd name="connsiteX98" fmla="*/ 5042142 w 12192000"/>
              <a:gd name="connsiteY98" fmla="*/ 2777706 h 4573810"/>
              <a:gd name="connsiteX99" fmla="*/ 5042142 w 12192000"/>
              <a:gd name="connsiteY99" fmla="*/ 2164306 h 4573810"/>
              <a:gd name="connsiteX100" fmla="*/ 5838397 w 12192000"/>
              <a:gd name="connsiteY100" fmla="*/ 1906702 h 4573810"/>
              <a:gd name="connsiteX101" fmla="*/ 5838397 w 12192000"/>
              <a:gd name="connsiteY101" fmla="*/ 2164306 h 4573810"/>
              <a:gd name="connsiteX102" fmla="*/ 6096001 w 12192000"/>
              <a:gd name="connsiteY102" fmla="*/ 2164306 h 4573810"/>
              <a:gd name="connsiteX103" fmla="*/ 6096001 w 12192000"/>
              <a:gd name="connsiteY103" fmla="*/ 1906702 h 4573810"/>
              <a:gd name="connsiteX104" fmla="*/ 3681506 w 12192000"/>
              <a:gd name="connsiteY104" fmla="*/ 1666930 h 4573810"/>
              <a:gd name="connsiteX105" fmla="*/ 3681506 w 12192000"/>
              <a:gd name="connsiteY105" fmla="*/ 2280330 h 4573810"/>
              <a:gd name="connsiteX106" fmla="*/ 4294906 w 12192000"/>
              <a:gd name="connsiteY106" fmla="*/ 2280330 h 4573810"/>
              <a:gd name="connsiteX107" fmla="*/ 4294906 w 12192000"/>
              <a:gd name="connsiteY107" fmla="*/ 1666930 h 4573810"/>
              <a:gd name="connsiteX108" fmla="*/ 0 w 12192000"/>
              <a:gd name="connsiteY108" fmla="*/ 0 h 4573810"/>
              <a:gd name="connsiteX109" fmla="*/ 12192000 w 12192000"/>
              <a:gd name="connsiteY109" fmla="*/ 0 h 4573810"/>
              <a:gd name="connsiteX110" fmla="*/ 12192000 w 12192000"/>
              <a:gd name="connsiteY110" fmla="*/ 2963090 h 4573810"/>
              <a:gd name="connsiteX111" fmla="*/ 11846846 w 12192000"/>
              <a:gd name="connsiteY111" fmla="*/ 2963090 h 4573810"/>
              <a:gd name="connsiteX112" fmla="*/ 11846846 w 12192000"/>
              <a:gd name="connsiteY112" fmla="*/ 3396176 h 4573810"/>
              <a:gd name="connsiteX113" fmla="*/ 12192000 w 12192000"/>
              <a:gd name="connsiteY113" fmla="*/ 3396176 h 4573810"/>
              <a:gd name="connsiteX114" fmla="*/ 12192000 w 12192000"/>
              <a:gd name="connsiteY114" fmla="*/ 3699648 h 4573810"/>
              <a:gd name="connsiteX115" fmla="*/ 11909436 w 12192000"/>
              <a:gd name="connsiteY115" fmla="*/ 3699648 h 4573810"/>
              <a:gd name="connsiteX116" fmla="*/ 11909436 w 12192000"/>
              <a:gd name="connsiteY116" fmla="*/ 4122592 h 4573810"/>
              <a:gd name="connsiteX117" fmla="*/ 12192000 w 12192000"/>
              <a:gd name="connsiteY117" fmla="*/ 4122592 h 4573810"/>
              <a:gd name="connsiteX118" fmla="*/ 12192000 w 12192000"/>
              <a:gd name="connsiteY118" fmla="*/ 4517192 h 4573810"/>
              <a:gd name="connsiteX119" fmla="*/ 11791028 w 12192000"/>
              <a:gd name="connsiteY119" fmla="*/ 4517192 h 4573810"/>
              <a:gd name="connsiteX120" fmla="*/ 11791028 w 12192000"/>
              <a:gd name="connsiteY120" fmla="*/ 4042736 h 4573810"/>
              <a:gd name="connsiteX121" fmla="*/ 11339254 w 12192000"/>
              <a:gd name="connsiteY121" fmla="*/ 4042736 h 4573810"/>
              <a:gd name="connsiteX122" fmla="*/ 11339254 w 12192000"/>
              <a:gd name="connsiteY122" fmla="*/ 4517192 h 4573810"/>
              <a:gd name="connsiteX123" fmla="*/ 11198900 w 12192000"/>
              <a:gd name="connsiteY123" fmla="*/ 4517192 h 4573810"/>
              <a:gd name="connsiteX124" fmla="*/ 11198900 w 12192000"/>
              <a:gd name="connsiteY124" fmla="*/ 3809452 h 4573810"/>
              <a:gd name="connsiteX125" fmla="*/ 10074858 w 12192000"/>
              <a:gd name="connsiteY125" fmla="*/ 3809452 h 4573810"/>
              <a:gd name="connsiteX126" fmla="*/ 10074858 w 12192000"/>
              <a:gd name="connsiteY126" fmla="*/ 4550854 h 4573810"/>
              <a:gd name="connsiteX127" fmla="*/ 10076548 w 12192000"/>
              <a:gd name="connsiteY127" fmla="*/ 4550854 h 4573810"/>
              <a:gd name="connsiteX128" fmla="*/ 10076548 w 12192000"/>
              <a:gd name="connsiteY128" fmla="*/ 4572346 h 4573810"/>
              <a:gd name="connsiteX129" fmla="*/ 9936010 w 12192000"/>
              <a:gd name="connsiteY129" fmla="*/ 4572346 h 4573810"/>
              <a:gd name="connsiteX130" fmla="*/ 9936010 w 12192000"/>
              <a:gd name="connsiteY130" fmla="*/ 4022360 h 4573810"/>
              <a:gd name="connsiteX131" fmla="*/ 9323504 w 12192000"/>
              <a:gd name="connsiteY131" fmla="*/ 4022360 h 4573810"/>
              <a:gd name="connsiteX132" fmla="*/ 9323504 w 12192000"/>
              <a:gd name="connsiteY132" fmla="*/ 4573810 h 4573810"/>
              <a:gd name="connsiteX133" fmla="*/ 9283356 w 12192000"/>
              <a:gd name="connsiteY133" fmla="*/ 4573810 h 4573810"/>
              <a:gd name="connsiteX134" fmla="*/ 9283356 w 12192000"/>
              <a:gd name="connsiteY134" fmla="*/ 4143836 h 4573810"/>
              <a:gd name="connsiteX135" fmla="*/ 9081758 w 12192000"/>
              <a:gd name="connsiteY135" fmla="*/ 4143836 h 4573810"/>
              <a:gd name="connsiteX136" fmla="*/ 9081758 w 12192000"/>
              <a:gd name="connsiteY136" fmla="*/ 3981008 h 4573810"/>
              <a:gd name="connsiteX137" fmla="*/ 8803982 w 12192000"/>
              <a:gd name="connsiteY137" fmla="*/ 3981008 h 4573810"/>
              <a:gd name="connsiteX138" fmla="*/ 8803982 w 12192000"/>
              <a:gd name="connsiteY138" fmla="*/ 4123882 h 4573810"/>
              <a:gd name="connsiteX139" fmla="*/ 8619640 w 12192000"/>
              <a:gd name="connsiteY139" fmla="*/ 4123882 h 4573810"/>
              <a:gd name="connsiteX140" fmla="*/ 8619640 w 12192000"/>
              <a:gd name="connsiteY140" fmla="*/ 4125845 h 4573810"/>
              <a:gd name="connsiteX141" fmla="*/ 8612970 w 12192000"/>
              <a:gd name="connsiteY141" fmla="*/ 4125845 h 4573810"/>
              <a:gd name="connsiteX142" fmla="*/ 8612970 w 12192000"/>
              <a:gd name="connsiteY142" fmla="*/ 3999908 h 4573810"/>
              <a:gd name="connsiteX143" fmla="*/ 8399882 w 12192000"/>
              <a:gd name="connsiteY143" fmla="*/ 3999908 h 4573810"/>
              <a:gd name="connsiteX144" fmla="*/ 8399882 w 12192000"/>
              <a:gd name="connsiteY144" fmla="*/ 3245090 h 4573810"/>
              <a:gd name="connsiteX145" fmla="*/ 7597882 w 12192000"/>
              <a:gd name="connsiteY145" fmla="*/ 3245090 h 4573810"/>
              <a:gd name="connsiteX146" fmla="*/ 7597882 w 12192000"/>
              <a:gd name="connsiteY146" fmla="*/ 3488488 h 4573810"/>
              <a:gd name="connsiteX147" fmla="*/ 7047026 w 12192000"/>
              <a:gd name="connsiteY147" fmla="*/ 3488488 h 4573810"/>
              <a:gd name="connsiteX148" fmla="*/ 7047026 w 12192000"/>
              <a:gd name="connsiteY148" fmla="*/ 4011726 h 4573810"/>
              <a:gd name="connsiteX149" fmla="*/ 5900466 w 12192000"/>
              <a:gd name="connsiteY149" fmla="*/ 4011726 h 4573810"/>
              <a:gd name="connsiteX150" fmla="*/ 5900466 w 12192000"/>
              <a:gd name="connsiteY150" fmla="*/ 3678156 h 4573810"/>
              <a:gd name="connsiteX151" fmla="*/ 5213533 w 12192000"/>
              <a:gd name="connsiteY151" fmla="*/ 3678156 h 4573810"/>
              <a:gd name="connsiteX152" fmla="*/ 5213533 w 12192000"/>
              <a:gd name="connsiteY152" fmla="*/ 4011726 h 4573810"/>
              <a:gd name="connsiteX153" fmla="*/ 4789635 w 12192000"/>
              <a:gd name="connsiteY153" fmla="*/ 4011726 h 4573810"/>
              <a:gd name="connsiteX154" fmla="*/ 4789635 w 12192000"/>
              <a:gd name="connsiteY154" fmla="*/ 4325902 h 4573810"/>
              <a:gd name="connsiteX155" fmla="*/ 4142962 w 12192000"/>
              <a:gd name="connsiteY155" fmla="*/ 4325902 h 4573810"/>
              <a:gd name="connsiteX156" fmla="*/ 4142962 w 12192000"/>
              <a:gd name="connsiteY156" fmla="*/ 4573810 h 4573810"/>
              <a:gd name="connsiteX157" fmla="*/ 3683178 w 12192000"/>
              <a:gd name="connsiteY157" fmla="*/ 4573810 h 4573810"/>
              <a:gd name="connsiteX158" fmla="*/ 3683178 w 12192000"/>
              <a:gd name="connsiteY158" fmla="*/ 4421944 h 4573810"/>
              <a:gd name="connsiteX159" fmla="*/ 3574880 w 12192000"/>
              <a:gd name="connsiteY159" fmla="*/ 4421944 h 4573810"/>
              <a:gd name="connsiteX160" fmla="*/ 3574880 w 12192000"/>
              <a:gd name="connsiteY160" fmla="*/ 3986746 h 4573810"/>
              <a:gd name="connsiteX161" fmla="*/ 3893510 w 12192000"/>
              <a:gd name="connsiteY161" fmla="*/ 3986746 h 4573810"/>
              <a:gd name="connsiteX162" fmla="*/ 3893510 w 12192000"/>
              <a:gd name="connsiteY162" fmla="*/ 3981008 h 4573810"/>
              <a:gd name="connsiteX163" fmla="*/ 4665526 w 12192000"/>
              <a:gd name="connsiteY163" fmla="*/ 3981008 h 4573810"/>
              <a:gd name="connsiteX164" fmla="*/ 4665526 w 12192000"/>
              <a:gd name="connsiteY164" fmla="*/ 3242440 h 4573810"/>
              <a:gd name="connsiteX165" fmla="*/ 3880212 w 12192000"/>
              <a:gd name="connsiteY165" fmla="*/ 3242440 h 4573810"/>
              <a:gd name="connsiteX166" fmla="*/ 3880212 w 12192000"/>
              <a:gd name="connsiteY166" fmla="*/ 3597660 h 4573810"/>
              <a:gd name="connsiteX167" fmla="*/ 3573778 w 12192000"/>
              <a:gd name="connsiteY167" fmla="*/ 3597660 h 4573810"/>
              <a:gd name="connsiteX168" fmla="*/ 3573778 w 12192000"/>
              <a:gd name="connsiteY168" fmla="*/ 3981008 h 4573810"/>
              <a:gd name="connsiteX169" fmla="*/ 3563966 w 12192000"/>
              <a:gd name="connsiteY169" fmla="*/ 3981008 h 4573810"/>
              <a:gd name="connsiteX170" fmla="*/ 3563966 w 12192000"/>
              <a:gd name="connsiteY170" fmla="*/ 3809452 h 4573810"/>
              <a:gd name="connsiteX171" fmla="*/ 3173218 w 12192000"/>
              <a:gd name="connsiteY171" fmla="*/ 3809452 h 4573810"/>
              <a:gd name="connsiteX172" fmla="*/ 3173218 w 12192000"/>
              <a:gd name="connsiteY172" fmla="*/ 3981008 h 4573810"/>
              <a:gd name="connsiteX173" fmla="*/ 1774104 w 12192000"/>
              <a:gd name="connsiteY173" fmla="*/ 3981008 h 4573810"/>
              <a:gd name="connsiteX174" fmla="*/ 1774104 w 12192000"/>
              <a:gd name="connsiteY174" fmla="*/ 3633772 h 4573810"/>
              <a:gd name="connsiteX175" fmla="*/ 1265190 w 12192000"/>
              <a:gd name="connsiteY175" fmla="*/ 3633772 h 4573810"/>
              <a:gd name="connsiteX176" fmla="*/ 1265190 w 12192000"/>
              <a:gd name="connsiteY176" fmla="*/ 3981008 h 4573810"/>
              <a:gd name="connsiteX177" fmla="*/ 1135336 w 12192000"/>
              <a:gd name="connsiteY177" fmla="*/ 3981008 h 4573810"/>
              <a:gd name="connsiteX178" fmla="*/ 1135336 w 12192000"/>
              <a:gd name="connsiteY178" fmla="*/ 3438240 h 4573810"/>
              <a:gd name="connsiteX179" fmla="*/ 759316 w 12192000"/>
              <a:gd name="connsiteY179" fmla="*/ 3438240 h 4573810"/>
              <a:gd name="connsiteX180" fmla="*/ 759316 w 12192000"/>
              <a:gd name="connsiteY180" fmla="*/ 3438242 h 4573810"/>
              <a:gd name="connsiteX181" fmla="*/ 258042 w 12192000"/>
              <a:gd name="connsiteY181" fmla="*/ 3438242 h 4573810"/>
              <a:gd name="connsiteX182" fmla="*/ 258042 w 12192000"/>
              <a:gd name="connsiteY182" fmla="*/ 3804904 h 4573810"/>
              <a:gd name="connsiteX183" fmla="*/ 759316 w 12192000"/>
              <a:gd name="connsiteY183" fmla="*/ 3804904 h 4573810"/>
              <a:gd name="connsiteX184" fmla="*/ 759316 w 12192000"/>
              <a:gd name="connsiteY184" fmla="*/ 4022358 h 4573810"/>
              <a:gd name="connsiteX185" fmla="*/ 760336 w 12192000"/>
              <a:gd name="connsiteY185" fmla="*/ 4022358 h 4573810"/>
              <a:gd name="connsiteX186" fmla="*/ 760336 w 12192000"/>
              <a:gd name="connsiteY186" fmla="*/ 4421944 h 4573810"/>
              <a:gd name="connsiteX187" fmla="*/ 759314 w 12192000"/>
              <a:gd name="connsiteY187" fmla="*/ 4421944 h 4573810"/>
              <a:gd name="connsiteX188" fmla="*/ 759314 w 12192000"/>
              <a:gd name="connsiteY188" fmla="*/ 4296686 h 4573810"/>
              <a:gd name="connsiteX189" fmla="*/ 235672 w 12192000"/>
              <a:gd name="connsiteY189" fmla="*/ 4296686 h 4573810"/>
              <a:gd name="connsiteX190" fmla="*/ 235672 w 12192000"/>
              <a:gd name="connsiteY190" fmla="*/ 4022358 h 4573810"/>
              <a:gd name="connsiteX191" fmla="*/ 147824 w 12192000"/>
              <a:gd name="connsiteY191" fmla="*/ 4022358 h 4573810"/>
              <a:gd name="connsiteX192" fmla="*/ 147824 w 12192000"/>
              <a:gd name="connsiteY192" fmla="*/ 3629850 h 4573810"/>
              <a:gd name="connsiteX193" fmla="*/ 0 w 12192000"/>
              <a:gd name="connsiteY193" fmla="*/ 3629850 h 4573810"/>
              <a:gd name="connsiteX194" fmla="*/ 0 w 12192000"/>
              <a:gd name="connsiteY194" fmla="*/ 3474004 h 4573810"/>
              <a:gd name="connsiteX195" fmla="*/ 147824 w 12192000"/>
              <a:gd name="connsiteY195" fmla="*/ 3474004 h 4573810"/>
              <a:gd name="connsiteX196" fmla="*/ 147824 w 12192000"/>
              <a:gd name="connsiteY196" fmla="*/ 3220694 h 4573810"/>
              <a:gd name="connsiteX197" fmla="*/ 0 w 12192000"/>
              <a:gd name="connsiteY197" fmla="*/ 3220694 h 45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2192000" h="4573810">
                <a:moveTo>
                  <a:pt x="2386972" y="3590586"/>
                </a:moveTo>
                <a:lnTo>
                  <a:pt x="2386972" y="3819860"/>
                </a:lnTo>
                <a:lnTo>
                  <a:pt x="2616246" y="3819860"/>
                </a:lnTo>
                <a:lnTo>
                  <a:pt x="2616246" y="3590586"/>
                </a:lnTo>
                <a:close/>
                <a:moveTo>
                  <a:pt x="2004930" y="3582494"/>
                </a:moveTo>
                <a:lnTo>
                  <a:pt x="2004930" y="3773506"/>
                </a:lnTo>
                <a:lnTo>
                  <a:pt x="2195942" y="3773506"/>
                </a:lnTo>
                <a:lnTo>
                  <a:pt x="2195942" y="3582494"/>
                </a:lnTo>
                <a:close/>
                <a:moveTo>
                  <a:pt x="2776652" y="3502960"/>
                </a:moveTo>
                <a:lnTo>
                  <a:pt x="2776652" y="3969530"/>
                </a:lnTo>
                <a:lnTo>
                  <a:pt x="3167400" y="3969530"/>
                </a:lnTo>
                <a:lnTo>
                  <a:pt x="3167400" y="3502960"/>
                </a:lnTo>
                <a:close/>
                <a:moveTo>
                  <a:pt x="11286748" y="3495976"/>
                </a:moveTo>
                <a:lnTo>
                  <a:pt x="11286748" y="3818688"/>
                </a:lnTo>
                <a:lnTo>
                  <a:pt x="11609460" y="3818688"/>
                </a:lnTo>
                <a:lnTo>
                  <a:pt x="11609460" y="3495976"/>
                </a:lnTo>
                <a:close/>
                <a:moveTo>
                  <a:pt x="8430666" y="3313952"/>
                </a:moveTo>
                <a:lnTo>
                  <a:pt x="8430666" y="3678000"/>
                </a:lnTo>
                <a:lnTo>
                  <a:pt x="8794714" y="3678000"/>
                </a:lnTo>
                <a:lnTo>
                  <a:pt x="8794714" y="3313952"/>
                </a:lnTo>
                <a:close/>
                <a:moveTo>
                  <a:pt x="1295980" y="3290038"/>
                </a:moveTo>
                <a:lnTo>
                  <a:pt x="1295980" y="3481050"/>
                </a:lnTo>
                <a:lnTo>
                  <a:pt x="1486992" y="3481050"/>
                </a:lnTo>
                <a:lnTo>
                  <a:pt x="1486992" y="3290038"/>
                </a:lnTo>
                <a:close/>
                <a:moveTo>
                  <a:pt x="10566702" y="3267874"/>
                </a:moveTo>
                <a:lnTo>
                  <a:pt x="10566702" y="3590586"/>
                </a:lnTo>
                <a:lnTo>
                  <a:pt x="10889414" y="3590586"/>
                </a:lnTo>
                <a:lnTo>
                  <a:pt x="10889414" y="3267874"/>
                </a:lnTo>
                <a:close/>
                <a:moveTo>
                  <a:pt x="9037142" y="3233614"/>
                </a:moveTo>
                <a:lnTo>
                  <a:pt x="9037142" y="3728486"/>
                </a:lnTo>
                <a:lnTo>
                  <a:pt x="9532014" y="3728486"/>
                </a:lnTo>
                <a:lnTo>
                  <a:pt x="9532014" y="3233614"/>
                </a:lnTo>
                <a:close/>
                <a:moveTo>
                  <a:pt x="5658626" y="3140454"/>
                </a:moveTo>
                <a:lnTo>
                  <a:pt x="5658626" y="3597662"/>
                </a:lnTo>
                <a:lnTo>
                  <a:pt x="6115834" y="3597662"/>
                </a:lnTo>
                <a:lnTo>
                  <a:pt x="6115834" y="3140454"/>
                </a:lnTo>
                <a:close/>
                <a:moveTo>
                  <a:pt x="5038380" y="3121620"/>
                </a:moveTo>
                <a:lnTo>
                  <a:pt x="5038380" y="3486332"/>
                </a:lnTo>
                <a:lnTo>
                  <a:pt x="5403092" y="3486332"/>
                </a:lnTo>
                <a:lnTo>
                  <a:pt x="5403092" y="3121620"/>
                </a:lnTo>
                <a:close/>
                <a:moveTo>
                  <a:pt x="543622" y="3049438"/>
                </a:moveTo>
                <a:lnTo>
                  <a:pt x="543622" y="3240450"/>
                </a:lnTo>
                <a:lnTo>
                  <a:pt x="734634" y="3240450"/>
                </a:lnTo>
                <a:lnTo>
                  <a:pt x="734634" y="3049438"/>
                </a:lnTo>
                <a:close/>
                <a:moveTo>
                  <a:pt x="2206794" y="3049116"/>
                </a:moveTo>
                <a:lnTo>
                  <a:pt x="2206794" y="3348250"/>
                </a:lnTo>
                <a:lnTo>
                  <a:pt x="2505928" y="3348250"/>
                </a:lnTo>
                <a:lnTo>
                  <a:pt x="2505928" y="3049116"/>
                </a:lnTo>
                <a:close/>
                <a:moveTo>
                  <a:pt x="6306844" y="3029122"/>
                </a:moveTo>
                <a:lnTo>
                  <a:pt x="6306844" y="3745004"/>
                </a:lnTo>
                <a:lnTo>
                  <a:pt x="7022726" y="3745004"/>
                </a:lnTo>
                <a:lnTo>
                  <a:pt x="7022726" y="3029122"/>
                </a:lnTo>
                <a:close/>
                <a:moveTo>
                  <a:pt x="2919474" y="2967944"/>
                </a:moveTo>
                <a:lnTo>
                  <a:pt x="2919474" y="3267078"/>
                </a:lnTo>
                <a:lnTo>
                  <a:pt x="3218608" y="3267078"/>
                </a:lnTo>
                <a:lnTo>
                  <a:pt x="3218608" y="2967944"/>
                </a:lnTo>
                <a:close/>
                <a:moveTo>
                  <a:pt x="8301864" y="2963090"/>
                </a:moveTo>
                <a:lnTo>
                  <a:pt x="8301864" y="3220694"/>
                </a:lnTo>
                <a:lnTo>
                  <a:pt x="8559468" y="3220694"/>
                </a:lnTo>
                <a:lnTo>
                  <a:pt x="8559468" y="2963090"/>
                </a:lnTo>
                <a:close/>
                <a:moveTo>
                  <a:pt x="1605022" y="2963090"/>
                </a:moveTo>
                <a:lnTo>
                  <a:pt x="1605022" y="3361300"/>
                </a:lnTo>
                <a:lnTo>
                  <a:pt x="2003232" y="3361300"/>
                </a:lnTo>
                <a:lnTo>
                  <a:pt x="2003232" y="2963090"/>
                </a:lnTo>
                <a:close/>
                <a:moveTo>
                  <a:pt x="219548" y="2949442"/>
                </a:moveTo>
                <a:lnTo>
                  <a:pt x="219548" y="3140454"/>
                </a:lnTo>
                <a:lnTo>
                  <a:pt x="410560" y="3140454"/>
                </a:lnTo>
                <a:lnTo>
                  <a:pt x="410560" y="2949442"/>
                </a:lnTo>
                <a:close/>
                <a:moveTo>
                  <a:pt x="9612310" y="2867394"/>
                </a:moveTo>
                <a:lnTo>
                  <a:pt x="9612310" y="3329942"/>
                </a:lnTo>
                <a:lnTo>
                  <a:pt x="10074858" y="3329942"/>
                </a:lnTo>
                <a:lnTo>
                  <a:pt x="10074858" y="2867394"/>
                </a:lnTo>
                <a:close/>
                <a:moveTo>
                  <a:pt x="7325978" y="2812820"/>
                </a:moveTo>
                <a:lnTo>
                  <a:pt x="7325978" y="3084736"/>
                </a:lnTo>
                <a:lnTo>
                  <a:pt x="7597894" y="3084736"/>
                </a:lnTo>
                <a:lnTo>
                  <a:pt x="7597894" y="2812820"/>
                </a:lnTo>
                <a:close/>
                <a:moveTo>
                  <a:pt x="3963832" y="2777706"/>
                </a:moveTo>
                <a:lnTo>
                  <a:pt x="3963832" y="2948778"/>
                </a:lnTo>
                <a:lnTo>
                  <a:pt x="4134904" y="2948778"/>
                </a:lnTo>
                <a:lnTo>
                  <a:pt x="4134904" y="2777706"/>
                </a:lnTo>
                <a:close/>
                <a:moveTo>
                  <a:pt x="2460368" y="2777706"/>
                </a:moveTo>
                <a:lnTo>
                  <a:pt x="2460368" y="2955154"/>
                </a:lnTo>
                <a:lnTo>
                  <a:pt x="2637816" y="2955154"/>
                </a:lnTo>
                <a:lnTo>
                  <a:pt x="2637816" y="2777706"/>
                </a:lnTo>
                <a:close/>
                <a:moveTo>
                  <a:pt x="1183352" y="2688274"/>
                </a:moveTo>
                <a:lnTo>
                  <a:pt x="1183352" y="3051022"/>
                </a:lnTo>
                <a:lnTo>
                  <a:pt x="1546100" y="3051022"/>
                </a:lnTo>
                <a:lnTo>
                  <a:pt x="1546100" y="2688274"/>
                </a:lnTo>
                <a:close/>
                <a:moveTo>
                  <a:pt x="5403092" y="2280330"/>
                </a:moveTo>
                <a:lnTo>
                  <a:pt x="5403092" y="2777706"/>
                </a:lnTo>
                <a:lnTo>
                  <a:pt x="5900468" y="2777706"/>
                </a:lnTo>
                <a:lnTo>
                  <a:pt x="5900468" y="2280330"/>
                </a:lnTo>
                <a:close/>
                <a:moveTo>
                  <a:pt x="6584380" y="2164306"/>
                </a:moveTo>
                <a:lnTo>
                  <a:pt x="6584380" y="2661682"/>
                </a:lnTo>
                <a:lnTo>
                  <a:pt x="7081756" y="2661682"/>
                </a:lnTo>
                <a:lnTo>
                  <a:pt x="7081756" y="2164306"/>
                </a:lnTo>
                <a:close/>
                <a:moveTo>
                  <a:pt x="4428742" y="2164306"/>
                </a:moveTo>
                <a:lnTo>
                  <a:pt x="4428742" y="2777706"/>
                </a:lnTo>
                <a:lnTo>
                  <a:pt x="5042142" y="2777706"/>
                </a:lnTo>
                <a:lnTo>
                  <a:pt x="5042142" y="2164306"/>
                </a:lnTo>
                <a:close/>
                <a:moveTo>
                  <a:pt x="5838397" y="1906702"/>
                </a:moveTo>
                <a:lnTo>
                  <a:pt x="5838397" y="2164306"/>
                </a:lnTo>
                <a:lnTo>
                  <a:pt x="6096001" y="2164306"/>
                </a:lnTo>
                <a:lnTo>
                  <a:pt x="6096001" y="1906702"/>
                </a:lnTo>
                <a:close/>
                <a:moveTo>
                  <a:pt x="3681506" y="1666930"/>
                </a:moveTo>
                <a:lnTo>
                  <a:pt x="3681506" y="2280330"/>
                </a:lnTo>
                <a:lnTo>
                  <a:pt x="4294906" y="2280330"/>
                </a:lnTo>
                <a:lnTo>
                  <a:pt x="4294906" y="1666930"/>
                </a:lnTo>
                <a:close/>
                <a:moveTo>
                  <a:pt x="0" y="0"/>
                </a:moveTo>
                <a:lnTo>
                  <a:pt x="12192000" y="0"/>
                </a:lnTo>
                <a:lnTo>
                  <a:pt x="12192000" y="2963090"/>
                </a:lnTo>
                <a:lnTo>
                  <a:pt x="11846846" y="2963090"/>
                </a:lnTo>
                <a:lnTo>
                  <a:pt x="11846846" y="3396176"/>
                </a:lnTo>
                <a:lnTo>
                  <a:pt x="12192000" y="3396176"/>
                </a:lnTo>
                <a:lnTo>
                  <a:pt x="12192000" y="3699648"/>
                </a:lnTo>
                <a:lnTo>
                  <a:pt x="11909436" y="3699648"/>
                </a:lnTo>
                <a:lnTo>
                  <a:pt x="11909436" y="4122592"/>
                </a:lnTo>
                <a:lnTo>
                  <a:pt x="12192000" y="4122592"/>
                </a:lnTo>
                <a:lnTo>
                  <a:pt x="12192000" y="4517192"/>
                </a:lnTo>
                <a:lnTo>
                  <a:pt x="11791028" y="4517192"/>
                </a:lnTo>
                <a:lnTo>
                  <a:pt x="11791028" y="4042736"/>
                </a:lnTo>
                <a:lnTo>
                  <a:pt x="11339254" y="4042736"/>
                </a:lnTo>
                <a:lnTo>
                  <a:pt x="11339254" y="4517192"/>
                </a:lnTo>
                <a:lnTo>
                  <a:pt x="11198900" y="4517192"/>
                </a:lnTo>
                <a:lnTo>
                  <a:pt x="11198900" y="3809452"/>
                </a:lnTo>
                <a:lnTo>
                  <a:pt x="10074858" y="3809452"/>
                </a:lnTo>
                <a:lnTo>
                  <a:pt x="10074858" y="4550854"/>
                </a:lnTo>
                <a:lnTo>
                  <a:pt x="10076548" y="4550854"/>
                </a:lnTo>
                <a:lnTo>
                  <a:pt x="10076548" y="4572346"/>
                </a:lnTo>
                <a:lnTo>
                  <a:pt x="9936010" y="4572346"/>
                </a:lnTo>
                <a:lnTo>
                  <a:pt x="9936010" y="4022360"/>
                </a:lnTo>
                <a:lnTo>
                  <a:pt x="9323504" y="4022360"/>
                </a:lnTo>
                <a:lnTo>
                  <a:pt x="9323504" y="4573810"/>
                </a:lnTo>
                <a:lnTo>
                  <a:pt x="9283356" y="4573810"/>
                </a:lnTo>
                <a:lnTo>
                  <a:pt x="9283356" y="4143836"/>
                </a:lnTo>
                <a:lnTo>
                  <a:pt x="9081758" y="4143836"/>
                </a:lnTo>
                <a:lnTo>
                  <a:pt x="9081758" y="3981008"/>
                </a:lnTo>
                <a:lnTo>
                  <a:pt x="8803982" y="3981008"/>
                </a:lnTo>
                <a:lnTo>
                  <a:pt x="8803982" y="4123882"/>
                </a:lnTo>
                <a:lnTo>
                  <a:pt x="8619640" y="4123882"/>
                </a:lnTo>
                <a:lnTo>
                  <a:pt x="8619640" y="4125845"/>
                </a:lnTo>
                <a:lnTo>
                  <a:pt x="8612970" y="4125845"/>
                </a:lnTo>
                <a:lnTo>
                  <a:pt x="8612970" y="3999908"/>
                </a:lnTo>
                <a:lnTo>
                  <a:pt x="8399882" y="3999908"/>
                </a:lnTo>
                <a:lnTo>
                  <a:pt x="8399882" y="3245090"/>
                </a:lnTo>
                <a:lnTo>
                  <a:pt x="7597882" y="3245090"/>
                </a:lnTo>
                <a:lnTo>
                  <a:pt x="7597882" y="3488488"/>
                </a:lnTo>
                <a:lnTo>
                  <a:pt x="7047026" y="3488488"/>
                </a:lnTo>
                <a:lnTo>
                  <a:pt x="7047026" y="4011726"/>
                </a:lnTo>
                <a:lnTo>
                  <a:pt x="5900466" y="4011726"/>
                </a:lnTo>
                <a:lnTo>
                  <a:pt x="5900466" y="3678156"/>
                </a:lnTo>
                <a:lnTo>
                  <a:pt x="5213533" y="3678156"/>
                </a:lnTo>
                <a:lnTo>
                  <a:pt x="5213533" y="4011726"/>
                </a:lnTo>
                <a:lnTo>
                  <a:pt x="4789635" y="4011726"/>
                </a:lnTo>
                <a:lnTo>
                  <a:pt x="4789635" y="4325902"/>
                </a:lnTo>
                <a:lnTo>
                  <a:pt x="4142962" y="4325902"/>
                </a:lnTo>
                <a:lnTo>
                  <a:pt x="4142962" y="4573810"/>
                </a:lnTo>
                <a:lnTo>
                  <a:pt x="3683178" y="4573810"/>
                </a:lnTo>
                <a:lnTo>
                  <a:pt x="3683178" y="4421944"/>
                </a:lnTo>
                <a:lnTo>
                  <a:pt x="3574880" y="4421944"/>
                </a:lnTo>
                <a:lnTo>
                  <a:pt x="3574880" y="3986746"/>
                </a:lnTo>
                <a:lnTo>
                  <a:pt x="3893510" y="3986746"/>
                </a:lnTo>
                <a:lnTo>
                  <a:pt x="3893510" y="3981008"/>
                </a:lnTo>
                <a:lnTo>
                  <a:pt x="4665526" y="3981008"/>
                </a:lnTo>
                <a:lnTo>
                  <a:pt x="4665526" y="3242440"/>
                </a:lnTo>
                <a:lnTo>
                  <a:pt x="3880212" y="3242440"/>
                </a:lnTo>
                <a:lnTo>
                  <a:pt x="3880212" y="3597660"/>
                </a:lnTo>
                <a:lnTo>
                  <a:pt x="3573778" y="3597660"/>
                </a:lnTo>
                <a:lnTo>
                  <a:pt x="3573778" y="3981008"/>
                </a:lnTo>
                <a:lnTo>
                  <a:pt x="3563966" y="3981008"/>
                </a:lnTo>
                <a:lnTo>
                  <a:pt x="3563966" y="3809452"/>
                </a:lnTo>
                <a:lnTo>
                  <a:pt x="3173218" y="3809452"/>
                </a:lnTo>
                <a:lnTo>
                  <a:pt x="3173218" y="3981008"/>
                </a:lnTo>
                <a:lnTo>
                  <a:pt x="1774104" y="3981008"/>
                </a:lnTo>
                <a:lnTo>
                  <a:pt x="1774104" y="3633772"/>
                </a:lnTo>
                <a:lnTo>
                  <a:pt x="1265190" y="3633772"/>
                </a:lnTo>
                <a:lnTo>
                  <a:pt x="1265190" y="3981008"/>
                </a:lnTo>
                <a:lnTo>
                  <a:pt x="1135336" y="3981008"/>
                </a:lnTo>
                <a:lnTo>
                  <a:pt x="1135336" y="3438240"/>
                </a:lnTo>
                <a:lnTo>
                  <a:pt x="759316" y="3438240"/>
                </a:lnTo>
                <a:lnTo>
                  <a:pt x="759316" y="3438242"/>
                </a:lnTo>
                <a:lnTo>
                  <a:pt x="258042" y="3438242"/>
                </a:lnTo>
                <a:lnTo>
                  <a:pt x="258042" y="3804904"/>
                </a:lnTo>
                <a:lnTo>
                  <a:pt x="759316" y="3804904"/>
                </a:lnTo>
                <a:lnTo>
                  <a:pt x="759316" y="4022358"/>
                </a:lnTo>
                <a:lnTo>
                  <a:pt x="760336" y="4022358"/>
                </a:lnTo>
                <a:lnTo>
                  <a:pt x="760336" y="4421944"/>
                </a:lnTo>
                <a:lnTo>
                  <a:pt x="759314" y="4421944"/>
                </a:lnTo>
                <a:lnTo>
                  <a:pt x="759314" y="4296686"/>
                </a:lnTo>
                <a:lnTo>
                  <a:pt x="235672" y="4296686"/>
                </a:lnTo>
                <a:lnTo>
                  <a:pt x="235672" y="4022358"/>
                </a:lnTo>
                <a:lnTo>
                  <a:pt x="147824" y="4022358"/>
                </a:lnTo>
                <a:lnTo>
                  <a:pt x="147824" y="3629850"/>
                </a:lnTo>
                <a:lnTo>
                  <a:pt x="0" y="3629850"/>
                </a:lnTo>
                <a:lnTo>
                  <a:pt x="0" y="3474004"/>
                </a:lnTo>
                <a:lnTo>
                  <a:pt x="147824" y="3474004"/>
                </a:lnTo>
                <a:lnTo>
                  <a:pt x="147824" y="3220694"/>
                </a:lnTo>
                <a:lnTo>
                  <a:pt x="0" y="3220694"/>
                </a:lnTo>
                <a:close/>
              </a:path>
            </a:pathLst>
          </a:custGeom>
          <a:solidFill>
            <a:schemeClr val="bg1">
              <a:lumMod val="95000"/>
            </a:schemeClr>
          </a:solidFill>
        </p:spPr>
        <p:txBody>
          <a:bodyPr wrap="square">
            <a:noAutofit/>
          </a:bodyPr>
          <a:lstStyle>
            <a:lvl1pPr>
              <a:defRPr sz="1050"/>
            </a:lvl1pPr>
          </a:lstStyle>
          <a:p>
            <a:endParaRPr lang="en-US"/>
          </a:p>
        </p:txBody>
      </p:sp>
      <p:sp>
        <p:nvSpPr>
          <p:cNvPr id="4" name="Date Placeholder 3"/>
          <p:cNvSpPr>
            <a:spLocks noGrp="1"/>
          </p:cNvSpPr>
          <p:nvPr>
            <p:ph type="dt" sz="half" idx="10"/>
          </p:nvPr>
        </p:nvSpPr>
        <p:spPr/>
        <p:txBody>
          <a:bodyPr/>
          <a:lstStyle/>
          <a:p>
            <a:fld id="{FF2F28D0-83D1-493A-B576-6BC59CDB1403}"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1966827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DABF481-DA37-475A-ACB6-5546B181D8AC}"/>
              </a:ext>
            </a:extLst>
          </p:cNvPr>
          <p:cNvSpPr>
            <a:spLocks noGrp="1"/>
          </p:cNvSpPr>
          <p:nvPr>
            <p:ph type="pic" sz="quarter" idx="16"/>
          </p:nvPr>
        </p:nvSpPr>
        <p:spPr>
          <a:xfrm>
            <a:off x="5002768" y="5"/>
            <a:ext cx="4141232" cy="5507569"/>
          </a:xfrm>
          <a:custGeom>
            <a:avLst/>
            <a:gdLst>
              <a:gd name="connsiteX0" fmla="*/ 1184056 w 5521643"/>
              <a:gd name="connsiteY0" fmla="*/ 0 h 5507569"/>
              <a:gd name="connsiteX1" fmla="*/ 5521643 w 5521643"/>
              <a:gd name="connsiteY1" fmla="*/ 0 h 5507569"/>
              <a:gd name="connsiteX2" fmla="*/ 5521643 w 5521643"/>
              <a:gd name="connsiteY2" fmla="*/ 5507569 h 5507569"/>
              <a:gd name="connsiteX3" fmla="*/ 4113786 w 5521643"/>
              <a:gd name="connsiteY3" fmla="*/ 5195263 h 5507569"/>
              <a:gd name="connsiteX4" fmla="*/ 2150718 w 5521643"/>
              <a:gd name="connsiteY4" fmla="*/ 5403467 h 5507569"/>
              <a:gd name="connsiteX5" fmla="*/ 1079953 w 5521643"/>
              <a:gd name="connsiteY5" fmla="*/ 3960908 h 5507569"/>
              <a:gd name="connsiteX6" fmla="*/ 143035 w 5521643"/>
              <a:gd name="connsiteY6" fmla="*/ 2101943 h 5507569"/>
              <a:gd name="connsiteX7" fmla="*/ 1184056 w 5521643"/>
              <a:gd name="connsiteY7" fmla="*/ 0 h 550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1643" h="5507569">
                <a:moveTo>
                  <a:pt x="1184056" y="0"/>
                </a:moveTo>
                <a:lnTo>
                  <a:pt x="5521643" y="0"/>
                </a:lnTo>
                <a:lnTo>
                  <a:pt x="5521643" y="5507569"/>
                </a:lnTo>
                <a:cubicBezTo>
                  <a:pt x="5052358" y="5403467"/>
                  <a:pt x="4678912" y="5274579"/>
                  <a:pt x="4113786" y="5195263"/>
                </a:cubicBezTo>
                <a:cubicBezTo>
                  <a:pt x="3548661" y="5115947"/>
                  <a:pt x="3028150" y="5378680"/>
                  <a:pt x="2150718" y="5403467"/>
                </a:cubicBezTo>
                <a:cubicBezTo>
                  <a:pt x="1273286" y="5428254"/>
                  <a:pt x="1065081" y="4996972"/>
                  <a:pt x="1079953" y="3960908"/>
                </a:cubicBezTo>
                <a:cubicBezTo>
                  <a:pt x="1094826" y="2924845"/>
                  <a:pt x="286795" y="2490285"/>
                  <a:pt x="143035" y="2101943"/>
                </a:cubicBezTo>
                <a:cubicBezTo>
                  <a:pt x="-726" y="1713601"/>
                  <a:pt x="-367561" y="685775"/>
                  <a:pt x="1184056" y="0"/>
                </a:cubicBezTo>
                <a:close/>
              </a:path>
            </a:pathLst>
          </a:custGeom>
          <a:solidFill>
            <a:schemeClr val="bg1">
              <a:lumMod val="95000"/>
            </a:schemeClr>
          </a:solidFill>
        </p:spPr>
        <p:txBody>
          <a:bodyPr wrap="square">
            <a:noAutofit/>
          </a:bodyPr>
          <a:lstStyle>
            <a:lvl1pPr>
              <a:defRPr sz="1350"/>
            </a:lvl1pPr>
          </a:lstStyle>
          <a:p>
            <a:endParaRPr lang="en-US"/>
          </a:p>
        </p:txBody>
      </p:sp>
      <p:sp>
        <p:nvSpPr>
          <p:cNvPr id="7" name="Date Placeholder 6">
            <a:extLst>
              <a:ext uri="{FF2B5EF4-FFF2-40B4-BE49-F238E27FC236}">
                <a16:creationId xmlns:a16="http://schemas.microsoft.com/office/drawing/2014/main" id="{DD6B1AE5-2680-44CD-802D-95252AFEA73C}"/>
              </a:ext>
            </a:extLst>
          </p:cNvPr>
          <p:cNvSpPr>
            <a:spLocks noGrp="1"/>
          </p:cNvSpPr>
          <p:nvPr>
            <p:ph type="dt" sz="half" idx="10"/>
          </p:nvPr>
        </p:nvSpPr>
        <p:spPr/>
        <p:txBody>
          <a:bodyPr/>
          <a:lstStyle/>
          <a:p>
            <a:fld id="{BE9F8F8B-0266-4C6C-9721-EC47D49EC629}" type="datetime1">
              <a:rPr lang="en-US" smtClean="0"/>
              <a:t>11/6/2025</a:t>
            </a:fld>
            <a:endParaRPr lang="en-US"/>
          </a:p>
        </p:txBody>
      </p:sp>
      <p:sp>
        <p:nvSpPr>
          <p:cNvPr id="8" name="Footer Placeholder 7">
            <a:extLst>
              <a:ext uri="{FF2B5EF4-FFF2-40B4-BE49-F238E27FC236}">
                <a16:creationId xmlns:a16="http://schemas.microsoft.com/office/drawing/2014/main" id="{4FF68BC0-D82A-4DC9-9367-6D7F8BA9FE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97F7F-8F39-4088-8781-69FEAB78DB97}"/>
              </a:ext>
            </a:extLst>
          </p:cNvPr>
          <p:cNvSpPr>
            <a:spLocks noGrp="1"/>
          </p:cNvSpPr>
          <p:nvPr>
            <p:ph type="sldNum" sz="quarter" idx="12"/>
          </p:nvPr>
        </p:nvSpPr>
        <p:spPr/>
        <p:txBody>
          <a:bodyPr/>
          <a:lstStyle/>
          <a:p>
            <a:fld id="{2792224D-FD33-4836-BBD8-A8F18D809236}" type="slidenum">
              <a:rPr lang="en-US" smtClean="0"/>
              <a:pPr/>
              <a:t>‹#›</a:t>
            </a:fld>
            <a:endParaRPr lang="en-US"/>
          </a:p>
        </p:txBody>
      </p:sp>
    </p:spTree>
    <p:extLst>
      <p:ext uri="{BB962C8B-B14F-4D97-AF65-F5344CB8AC3E}">
        <p14:creationId xmlns:p14="http://schemas.microsoft.com/office/powerpoint/2010/main" val="627141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3.jp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hyperlink" Target="https://gbr01.safelinks.protection.outlook.com/?url=https%3A%2F%2Fforms.gle%2FZAcjo8Vk1MFBAThD7&amp;data=05%7C02%7Cj.veeramasuneni%40nhs.net%7Ce1fa9df830104a8521fd08de1af65244%7C37c354b285b047f5b22207b48d774ee3%7C0%7C0%7C638977842399669298%7CUnknown%7CTWFpbGZsb3d8eyJFbXB0eU1hcGkiOnRydWUsIlYiOiIwLjAuMDAwMCIsIlAiOiJXaW4zMiIsIkFOIjoiTWFpbCIsIldUIjoyfQ%3D%3D%7C0%7C%7C%7C&amp;sdata=tEMvxtGbMRhLzZsK4wC1bYb1Ic3Ih6%2BrvavJ%2BoOrEl0%3D&amp;reserved=0"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E8CF00E-E00E-4F7A-948A-ABE781BFB821}"/>
              </a:ext>
            </a:extLst>
          </p:cNvPr>
          <p:cNvSpPr/>
          <p:nvPr/>
        </p:nvSpPr>
        <p:spPr>
          <a:xfrm>
            <a:off x="4151041" y="5644094"/>
            <a:ext cx="1566715" cy="17280"/>
          </a:xfrm>
          <a:custGeom>
            <a:avLst/>
            <a:gdLst>
              <a:gd name="connsiteX0" fmla="*/ 0 w 2088953"/>
              <a:gd name="connsiteY0" fmla="*/ 0 h 23040"/>
              <a:gd name="connsiteX1" fmla="*/ 2088953 w 2088953"/>
              <a:gd name="connsiteY1" fmla="*/ 23040 h 23040"/>
              <a:gd name="connsiteX2" fmla="*/ 2088953 w 2088953"/>
              <a:gd name="connsiteY2" fmla="*/ 23040 h 23040"/>
              <a:gd name="connsiteX3" fmla="*/ 0 w 2088953"/>
              <a:gd name="connsiteY3" fmla="*/ 0 h 23040"/>
            </a:gdLst>
            <a:ahLst/>
            <a:cxnLst>
              <a:cxn ang="0">
                <a:pos x="connsiteX0" y="connsiteY0"/>
              </a:cxn>
              <a:cxn ang="0">
                <a:pos x="connsiteX1" y="connsiteY1"/>
              </a:cxn>
              <a:cxn ang="0">
                <a:pos x="connsiteX2" y="connsiteY2"/>
              </a:cxn>
              <a:cxn ang="0">
                <a:pos x="connsiteX3" y="connsiteY3"/>
              </a:cxn>
            </a:cxnLst>
            <a:rect l="l" t="t" r="r" b="b"/>
            <a:pathLst>
              <a:path w="2088953" h="23040">
                <a:moveTo>
                  <a:pt x="0" y="0"/>
                </a:moveTo>
                <a:lnTo>
                  <a:pt x="2088953" y="23040"/>
                </a:lnTo>
                <a:lnTo>
                  <a:pt x="2088953" y="23040"/>
                </a:lnTo>
                <a:lnTo>
                  <a:pt x="0" y="0"/>
                </a:lnTo>
                <a:close/>
              </a:path>
            </a:pathLst>
          </a:cu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srgbClr val="FFFFFF"/>
              </a:solidFill>
              <a:latin typeface="Open Sans"/>
            </a:endParaRPr>
          </a:p>
        </p:txBody>
      </p:sp>
      <p:sp>
        <p:nvSpPr>
          <p:cNvPr id="30" name="Rectangle 2">
            <a:extLst>
              <a:ext uri="{FF2B5EF4-FFF2-40B4-BE49-F238E27FC236}">
                <a16:creationId xmlns:a16="http://schemas.microsoft.com/office/drawing/2014/main" id="{680A845A-9FDF-43F9-9F76-0C29B5083418}"/>
              </a:ext>
            </a:extLst>
          </p:cNvPr>
          <p:cNvSpPr/>
          <p:nvPr/>
        </p:nvSpPr>
        <p:spPr>
          <a:xfrm>
            <a:off x="0" y="4158391"/>
            <a:ext cx="9144000" cy="1842361"/>
          </a:xfrm>
          <a:custGeom>
            <a:avLst/>
            <a:gdLst>
              <a:gd name="connsiteX0" fmla="*/ 0 w 12192000"/>
              <a:gd name="connsiteY0" fmla="*/ 0 h 2211699"/>
              <a:gd name="connsiteX1" fmla="*/ 12192000 w 12192000"/>
              <a:gd name="connsiteY1" fmla="*/ 0 h 2211699"/>
              <a:gd name="connsiteX2" fmla="*/ 12192000 w 12192000"/>
              <a:gd name="connsiteY2" fmla="*/ 2211699 h 2211699"/>
              <a:gd name="connsiteX3" fmla="*/ 0 w 12192000"/>
              <a:gd name="connsiteY3" fmla="*/ 2211699 h 2211699"/>
              <a:gd name="connsiteX4" fmla="*/ 0 w 12192000"/>
              <a:gd name="connsiteY4" fmla="*/ 0 h 2211699"/>
              <a:gd name="connsiteX0" fmla="*/ 0 w 12192000"/>
              <a:gd name="connsiteY0" fmla="*/ 185979 h 2397678"/>
              <a:gd name="connsiteX1" fmla="*/ 12192000 w 12192000"/>
              <a:gd name="connsiteY1" fmla="*/ 0 h 2397678"/>
              <a:gd name="connsiteX2" fmla="*/ 12192000 w 12192000"/>
              <a:gd name="connsiteY2" fmla="*/ 2397678 h 2397678"/>
              <a:gd name="connsiteX3" fmla="*/ 0 w 12192000"/>
              <a:gd name="connsiteY3" fmla="*/ 2397678 h 2397678"/>
              <a:gd name="connsiteX4" fmla="*/ 0 w 12192000"/>
              <a:gd name="connsiteY4" fmla="*/ 185979 h 2397678"/>
              <a:gd name="connsiteX0" fmla="*/ 0 w 12192000"/>
              <a:gd name="connsiteY0" fmla="*/ 185979 h 2397678"/>
              <a:gd name="connsiteX1" fmla="*/ 7330698 w 12192000"/>
              <a:gd name="connsiteY1" fmla="*/ 61993 h 2397678"/>
              <a:gd name="connsiteX2" fmla="*/ 12192000 w 12192000"/>
              <a:gd name="connsiteY2" fmla="*/ 0 h 2397678"/>
              <a:gd name="connsiteX3" fmla="*/ 12192000 w 12192000"/>
              <a:gd name="connsiteY3" fmla="*/ 2397678 h 2397678"/>
              <a:gd name="connsiteX4" fmla="*/ 0 w 12192000"/>
              <a:gd name="connsiteY4" fmla="*/ 2397678 h 2397678"/>
              <a:gd name="connsiteX5" fmla="*/ 0 w 12192000"/>
              <a:gd name="connsiteY5" fmla="*/ 185979 h 2397678"/>
              <a:gd name="connsiteX0" fmla="*/ 0 w 12192000"/>
              <a:gd name="connsiteY0" fmla="*/ 185979 h 2397678"/>
              <a:gd name="connsiteX1" fmla="*/ 7268704 w 12192000"/>
              <a:gd name="connsiteY1" fmla="*/ 1596325 h 2397678"/>
              <a:gd name="connsiteX2" fmla="*/ 12192000 w 12192000"/>
              <a:gd name="connsiteY2" fmla="*/ 0 h 2397678"/>
              <a:gd name="connsiteX3" fmla="*/ 12192000 w 12192000"/>
              <a:gd name="connsiteY3" fmla="*/ 2397678 h 2397678"/>
              <a:gd name="connsiteX4" fmla="*/ 0 w 12192000"/>
              <a:gd name="connsiteY4" fmla="*/ 2397678 h 2397678"/>
              <a:gd name="connsiteX5" fmla="*/ 0 w 12192000"/>
              <a:gd name="connsiteY5" fmla="*/ 185979 h 2397678"/>
              <a:gd name="connsiteX0" fmla="*/ 0 w 12192000"/>
              <a:gd name="connsiteY0" fmla="*/ 185979 h 2397678"/>
              <a:gd name="connsiteX1" fmla="*/ 7268704 w 12192000"/>
              <a:gd name="connsiteY1" fmla="*/ 1596325 h 2397678"/>
              <a:gd name="connsiteX2" fmla="*/ 12192000 w 12192000"/>
              <a:gd name="connsiteY2" fmla="*/ 0 h 2397678"/>
              <a:gd name="connsiteX3" fmla="*/ 12192000 w 12192000"/>
              <a:gd name="connsiteY3" fmla="*/ 2397678 h 2397678"/>
              <a:gd name="connsiteX4" fmla="*/ 0 w 12192000"/>
              <a:gd name="connsiteY4" fmla="*/ 2397678 h 2397678"/>
              <a:gd name="connsiteX5" fmla="*/ 0 w 12192000"/>
              <a:gd name="connsiteY5" fmla="*/ 185979 h 2397678"/>
              <a:gd name="connsiteX0" fmla="*/ 0 w 12192000"/>
              <a:gd name="connsiteY0" fmla="*/ 185979 h 2397678"/>
              <a:gd name="connsiteX1" fmla="*/ 7268704 w 12192000"/>
              <a:gd name="connsiteY1" fmla="*/ 1596325 h 2397678"/>
              <a:gd name="connsiteX2" fmla="*/ 12192000 w 12192000"/>
              <a:gd name="connsiteY2" fmla="*/ 0 h 2397678"/>
              <a:gd name="connsiteX3" fmla="*/ 12192000 w 12192000"/>
              <a:gd name="connsiteY3" fmla="*/ 2397678 h 2397678"/>
              <a:gd name="connsiteX4" fmla="*/ 0 w 12192000"/>
              <a:gd name="connsiteY4" fmla="*/ 2397678 h 2397678"/>
              <a:gd name="connsiteX5" fmla="*/ 0 w 12192000"/>
              <a:gd name="connsiteY5" fmla="*/ 185979 h 2397678"/>
              <a:gd name="connsiteX0" fmla="*/ 0 w 12192000"/>
              <a:gd name="connsiteY0" fmla="*/ 185979 h 2397678"/>
              <a:gd name="connsiteX1" fmla="*/ 7268704 w 12192000"/>
              <a:gd name="connsiteY1" fmla="*/ 1596325 h 2397678"/>
              <a:gd name="connsiteX2" fmla="*/ 12192000 w 12192000"/>
              <a:gd name="connsiteY2" fmla="*/ 0 h 2397678"/>
              <a:gd name="connsiteX3" fmla="*/ 12192000 w 12192000"/>
              <a:gd name="connsiteY3" fmla="*/ 2397678 h 2397678"/>
              <a:gd name="connsiteX4" fmla="*/ 0 w 12192000"/>
              <a:gd name="connsiteY4" fmla="*/ 2397678 h 2397678"/>
              <a:gd name="connsiteX5" fmla="*/ 0 w 12192000"/>
              <a:gd name="connsiteY5" fmla="*/ 185979 h 2397678"/>
              <a:gd name="connsiteX0" fmla="*/ 0 w 12192000"/>
              <a:gd name="connsiteY0" fmla="*/ 185979 h 2397678"/>
              <a:gd name="connsiteX1" fmla="*/ 7268704 w 12192000"/>
              <a:gd name="connsiteY1" fmla="*/ 1596325 h 2397678"/>
              <a:gd name="connsiteX2" fmla="*/ 12192000 w 12192000"/>
              <a:gd name="connsiteY2" fmla="*/ 0 h 2397678"/>
              <a:gd name="connsiteX3" fmla="*/ 12192000 w 12192000"/>
              <a:gd name="connsiteY3" fmla="*/ 2397678 h 2397678"/>
              <a:gd name="connsiteX4" fmla="*/ 0 w 12192000"/>
              <a:gd name="connsiteY4" fmla="*/ 2397678 h 2397678"/>
              <a:gd name="connsiteX5" fmla="*/ 0 w 12192000"/>
              <a:gd name="connsiteY5" fmla="*/ 185979 h 239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397678">
                <a:moveTo>
                  <a:pt x="0" y="185979"/>
                </a:moveTo>
                <a:cubicBezTo>
                  <a:pt x="2422901" y="656094"/>
                  <a:pt x="4558222" y="1418210"/>
                  <a:pt x="7268704" y="1596325"/>
                </a:cubicBezTo>
                <a:cubicBezTo>
                  <a:pt x="9979186" y="1774440"/>
                  <a:pt x="10969356" y="795579"/>
                  <a:pt x="12192000" y="0"/>
                </a:cubicBezTo>
                <a:lnTo>
                  <a:pt x="12192000" y="2397678"/>
                </a:lnTo>
                <a:lnTo>
                  <a:pt x="0" y="2397678"/>
                </a:lnTo>
                <a:lnTo>
                  <a:pt x="0" y="185979"/>
                </a:lnTo>
                <a:close/>
              </a:path>
            </a:pathLst>
          </a:cu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srgbClr val="FFFFFF"/>
              </a:solidFill>
              <a:latin typeface="Open Sans"/>
            </a:endParaRPr>
          </a:p>
        </p:txBody>
      </p:sp>
      <p:sp>
        <p:nvSpPr>
          <p:cNvPr id="5" name="TextBox 4">
            <a:extLst>
              <a:ext uri="{FF2B5EF4-FFF2-40B4-BE49-F238E27FC236}">
                <a16:creationId xmlns:a16="http://schemas.microsoft.com/office/drawing/2014/main" id="{2F446BBD-D808-1F4D-A988-7CC17F558F9B}"/>
              </a:ext>
            </a:extLst>
          </p:cNvPr>
          <p:cNvSpPr txBox="1"/>
          <p:nvPr/>
        </p:nvSpPr>
        <p:spPr>
          <a:xfrm>
            <a:off x="2" y="3560655"/>
            <a:ext cx="9143999" cy="830997"/>
          </a:xfrm>
          <a:prstGeom prst="rect">
            <a:avLst/>
          </a:prstGeom>
          <a:noFill/>
        </p:spPr>
        <p:txBody>
          <a:bodyPr wrap="square" rtlCol="0">
            <a:spAutoFit/>
          </a:bodyPr>
          <a:lstStyle/>
          <a:p>
            <a:pPr algn="ctr" defTabSz="685783"/>
            <a:r>
              <a:rPr lang="en-US" sz="2400" dirty="0">
                <a:solidFill>
                  <a:srgbClr val="262626"/>
                </a:solidFill>
                <a:latin typeface="Montserrat" panose="02000505000000020004" pitchFamily="2" charset="77"/>
              </a:rPr>
              <a:t>Your session will begin promptly at </a:t>
            </a:r>
          </a:p>
          <a:p>
            <a:pPr algn="ctr" defTabSz="685783"/>
            <a:r>
              <a:rPr lang="en-US" sz="2400" u="sng" dirty="0">
                <a:solidFill>
                  <a:srgbClr val="262626"/>
                </a:solidFill>
                <a:highlight>
                  <a:srgbClr val="FFFF00"/>
                </a:highlight>
                <a:latin typeface="Montserrat" panose="02000505000000020004" pitchFamily="2" charset="77"/>
              </a:rPr>
              <a:t>2PM</a:t>
            </a:r>
          </a:p>
        </p:txBody>
      </p:sp>
      <p:sp>
        <p:nvSpPr>
          <p:cNvPr id="2" name="TextBox 1">
            <a:extLst>
              <a:ext uri="{FF2B5EF4-FFF2-40B4-BE49-F238E27FC236}">
                <a16:creationId xmlns:a16="http://schemas.microsoft.com/office/drawing/2014/main" id="{73C33128-C489-B644-8995-F6572040B28F}"/>
              </a:ext>
            </a:extLst>
          </p:cNvPr>
          <p:cNvSpPr txBox="1"/>
          <p:nvPr/>
        </p:nvSpPr>
        <p:spPr>
          <a:xfrm>
            <a:off x="1331768" y="1150606"/>
            <a:ext cx="6636753" cy="1246495"/>
          </a:xfrm>
          <a:prstGeom prst="rect">
            <a:avLst/>
          </a:prstGeom>
          <a:noFill/>
        </p:spPr>
        <p:txBody>
          <a:bodyPr wrap="none" rtlCol="0">
            <a:spAutoFit/>
          </a:bodyPr>
          <a:lstStyle/>
          <a:p>
            <a:pPr algn="ctr" defTabSz="685783"/>
            <a:r>
              <a:rPr lang="en-US" sz="3750" dirty="0">
                <a:solidFill>
                  <a:srgbClr val="0099BA"/>
                </a:solidFill>
                <a:latin typeface="Montserrat" panose="02000505000000020004" pitchFamily="2" charset="77"/>
              </a:rPr>
              <a:t>Welcome to your</a:t>
            </a:r>
          </a:p>
          <a:p>
            <a:pPr algn="ctr" defTabSz="685783"/>
            <a:r>
              <a:rPr lang="en-US" sz="3750" dirty="0">
                <a:solidFill>
                  <a:srgbClr val="0099BA"/>
                </a:solidFill>
                <a:latin typeface="Montserrat" panose="02000505000000020004" pitchFamily="2" charset="77"/>
              </a:rPr>
              <a:t>Virtual Group Consultation</a:t>
            </a:r>
          </a:p>
        </p:txBody>
      </p:sp>
      <p:sp>
        <p:nvSpPr>
          <p:cNvPr id="7" name="TextBox 6">
            <a:extLst>
              <a:ext uri="{FF2B5EF4-FFF2-40B4-BE49-F238E27FC236}">
                <a16:creationId xmlns:a16="http://schemas.microsoft.com/office/drawing/2014/main" id="{9B49C475-D15E-7F4C-A704-C37DB2BF1C3A}"/>
              </a:ext>
            </a:extLst>
          </p:cNvPr>
          <p:cNvSpPr txBox="1"/>
          <p:nvPr/>
        </p:nvSpPr>
        <p:spPr>
          <a:xfrm>
            <a:off x="2786895" y="2792490"/>
            <a:ext cx="3570208" cy="553998"/>
          </a:xfrm>
          <a:prstGeom prst="rect">
            <a:avLst/>
          </a:prstGeom>
          <a:noFill/>
        </p:spPr>
        <p:txBody>
          <a:bodyPr wrap="none" rtlCol="0">
            <a:spAutoFit/>
          </a:bodyPr>
          <a:lstStyle/>
          <a:p>
            <a:pPr algn="ctr" defTabSz="685783"/>
            <a:r>
              <a:rPr lang="en-US" sz="3000" b="1" dirty="0">
                <a:solidFill>
                  <a:srgbClr val="0099BA"/>
                </a:solidFill>
                <a:latin typeface="Montserrat SemiBold" pitchFamily="2" charset="77"/>
              </a:rPr>
              <a:t>- Waiting Room -</a:t>
            </a:r>
          </a:p>
        </p:txBody>
      </p:sp>
    </p:spTree>
    <p:extLst>
      <p:ext uri="{BB962C8B-B14F-4D97-AF65-F5344CB8AC3E}">
        <p14:creationId xmlns:p14="http://schemas.microsoft.com/office/powerpoint/2010/main" val="2810971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639520"/>
            <a:ext cx="2571750" cy="1719072"/>
          </a:xfrm>
        </p:spPr>
        <p:txBody>
          <a:bodyPr anchor="b">
            <a:normAutofit/>
          </a:bodyPr>
          <a:lstStyle/>
          <a:p>
            <a:pPr>
              <a:lnSpc>
                <a:spcPct val="90000"/>
              </a:lnSpc>
              <a:defRPr sz="3600" b="1">
                <a:solidFill>
                  <a:srgbClr val="003087"/>
                </a:solidFill>
              </a:defRPr>
            </a:pPr>
            <a:r>
              <a:rPr lang="en-GB" sz="3600"/>
              <a:t>How much sugar is in your blood?</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3202" y="2807208"/>
            <a:ext cx="2571750" cy="3410712"/>
          </a:xfrm>
        </p:spPr>
        <p:txBody>
          <a:bodyPr anchor="t">
            <a:normAutofit/>
          </a:bodyPr>
          <a:lstStyle/>
          <a:p>
            <a:pPr>
              <a:lnSpc>
                <a:spcPct val="90000"/>
              </a:lnSpc>
              <a:defRPr sz="2200"/>
            </a:pPr>
            <a:r>
              <a:rPr lang="en-GB" sz="1500"/>
              <a:t>The average adult has about one teaspoon (4 grams) of glucose in their bloodstream.</a:t>
            </a:r>
          </a:p>
          <a:p>
            <a:pPr>
              <a:lnSpc>
                <a:spcPct val="90000"/>
              </a:lnSpc>
              <a:defRPr sz="2200"/>
            </a:pPr>
            <a:endParaRPr lang="en-GB" sz="1500"/>
          </a:p>
          <a:p>
            <a:pPr>
              <a:lnSpc>
                <a:spcPct val="90000"/>
              </a:lnSpc>
              <a:defRPr sz="2200"/>
            </a:pPr>
            <a:r>
              <a:rPr lang="en-GB" sz="1500"/>
              <a:t>In diabetes, sugar builds up far beyond that — slowly damaging the tiny blood vessels in the eyes, kidneys, heart, and nerves.</a:t>
            </a:r>
          </a:p>
          <a:p>
            <a:pPr>
              <a:lnSpc>
                <a:spcPct val="90000"/>
              </a:lnSpc>
              <a:defRPr sz="2200"/>
            </a:pPr>
            <a:endParaRPr lang="en-GB" sz="1500"/>
          </a:p>
          <a:p>
            <a:pPr>
              <a:lnSpc>
                <a:spcPct val="90000"/>
              </a:lnSpc>
              <a:defRPr sz="2200"/>
            </a:pPr>
            <a:r>
              <a:rPr lang="en-GB" sz="1500"/>
              <a:t>Our goal today: learn how to keep that one teaspoon balanced.</a:t>
            </a:r>
          </a:p>
        </p:txBody>
      </p:sp>
      <p:pic>
        <p:nvPicPr>
          <p:cNvPr id="7" name="Graphic 6" descr="Tea">
            <a:extLst>
              <a:ext uri="{FF2B5EF4-FFF2-40B4-BE49-F238E27FC236}">
                <a16:creationId xmlns:a16="http://schemas.microsoft.com/office/drawing/2014/main" id="{001A310B-F69E-1A3B-4C62-F04DED7F02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90722" y="840105"/>
            <a:ext cx="5177790" cy="517779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FCD3CE-BD2E-4716-8BE2-5CD690ECDF15}"/>
              </a:ext>
            </a:extLst>
          </p:cNvPr>
          <p:cNvSpPr>
            <a:spLocks noGrp="1"/>
          </p:cNvSpPr>
          <p:nvPr>
            <p:ph type="title"/>
          </p:nvPr>
        </p:nvSpPr>
        <p:spPr/>
        <p:txBody>
          <a:bodyPr/>
          <a:lstStyle/>
          <a:p>
            <a:r>
              <a:rPr lang="en-GB" dirty="0"/>
              <a:t>How is blood sugar measured?</a:t>
            </a:r>
          </a:p>
        </p:txBody>
      </p:sp>
      <p:sp>
        <p:nvSpPr>
          <p:cNvPr id="2" name="TextBox 1">
            <a:extLst>
              <a:ext uri="{FF2B5EF4-FFF2-40B4-BE49-F238E27FC236}">
                <a16:creationId xmlns:a16="http://schemas.microsoft.com/office/drawing/2014/main" id="{7D2037AA-AB72-4E3F-9F8B-90E03088C31E}"/>
              </a:ext>
            </a:extLst>
          </p:cNvPr>
          <p:cNvSpPr txBox="1"/>
          <p:nvPr/>
        </p:nvSpPr>
        <p:spPr>
          <a:xfrm>
            <a:off x="3275856" y="2551837"/>
            <a:ext cx="5690668" cy="1754326"/>
          </a:xfrm>
          <a:prstGeom prst="rect">
            <a:avLst/>
          </a:prstGeom>
          <a:noFill/>
        </p:spPr>
        <p:txBody>
          <a:bodyPr wrap="square">
            <a:spAutoFit/>
          </a:bodyPr>
          <a:lstStyle/>
          <a:p>
            <a:pPr algn="l"/>
            <a:r>
              <a:rPr lang="en-GB" dirty="0">
                <a:solidFill>
                  <a:schemeClr val="tx1">
                    <a:lumMod val="75000"/>
                    <a:lumOff val="25000"/>
                  </a:schemeClr>
                </a:solidFill>
                <a:latin typeface="Arial" panose="020B0604020202020204" pitchFamily="34" charset="0"/>
              </a:rPr>
              <a:t>We use two different measurements:</a:t>
            </a:r>
          </a:p>
          <a:p>
            <a:pPr algn="l"/>
            <a:endParaRPr lang="en-GB" dirty="0">
              <a:solidFill>
                <a:schemeClr val="tx1">
                  <a:lumMod val="75000"/>
                  <a:lumOff val="25000"/>
                </a:schemeClr>
              </a:solidFill>
              <a:latin typeface="Arial" panose="020B0604020202020204" pitchFamily="34" charset="0"/>
            </a:endParaRPr>
          </a:p>
          <a:p>
            <a:pPr marL="342900" indent="-342900">
              <a:buAutoNum type="arabicParenR"/>
            </a:pPr>
            <a:r>
              <a:rPr lang="en-GB" b="1" dirty="0">
                <a:solidFill>
                  <a:srgbClr val="005EB8"/>
                </a:solidFill>
                <a:latin typeface="Arial" panose="020B0604020202020204" pitchFamily="34" charset="0"/>
              </a:rPr>
              <a:t>Blood glucose.</a:t>
            </a:r>
            <a:r>
              <a:rPr lang="en-GB" b="1" dirty="0">
                <a:solidFill>
                  <a:schemeClr val="tx1">
                    <a:lumMod val="75000"/>
                    <a:lumOff val="25000"/>
                  </a:schemeClr>
                </a:solidFill>
                <a:latin typeface="Arial" panose="020B0604020202020204" pitchFamily="34" charset="0"/>
              </a:rPr>
              <a:t> </a:t>
            </a:r>
            <a:r>
              <a:rPr lang="en-GB" dirty="0">
                <a:solidFill>
                  <a:schemeClr val="tx1">
                    <a:lumMod val="75000"/>
                    <a:lumOff val="25000"/>
                  </a:schemeClr>
                </a:solidFill>
                <a:latin typeface="Arial" panose="020B0604020202020204" pitchFamily="34" charset="0"/>
              </a:rPr>
              <a:t>An on the spot check</a:t>
            </a:r>
          </a:p>
          <a:p>
            <a:pPr marL="342900" indent="-342900">
              <a:buAutoNum type="arabicParenR"/>
            </a:pPr>
            <a:endParaRPr lang="en-GB" b="1" dirty="0">
              <a:solidFill>
                <a:schemeClr val="tx1">
                  <a:lumMod val="75000"/>
                  <a:lumOff val="25000"/>
                </a:schemeClr>
              </a:solidFill>
              <a:latin typeface="Arial" panose="020B0604020202020204" pitchFamily="34" charset="0"/>
            </a:endParaRPr>
          </a:p>
          <a:p>
            <a:pPr marL="342900" indent="-342900">
              <a:buAutoNum type="arabicParenR"/>
            </a:pPr>
            <a:r>
              <a:rPr lang="en-GB" b="1" dirty="0">
                <a:solidFill>
                  <a:srgbClr val="005EB8"/>
                </a:solidFill>
                <a:latin typeface="Arial" panose="020B0604020202020204" pitchFamily="34" charset="0"/>
              </a:rPr>
              <a:t>HbA1c.</a:t>
            </a:r>
            <a:r>
              <a:rPr lang="en-GB" b="1" dirty="0">
                <a:solidFill>
                  <a:schemeClr val="tx1">
                    <a:lumMod val="75000"/>
                    <a:lumOff val="25000"/>
                  </a:schemeClr>
                </a:solidFill>
                <a:latin typeface="Arial" panose="020B0604020202020204" pitchFamily="34" charset="0"/>
              </a:rPr>
              <a:t> </a:t>
            </a:r>
            <a:r>
              <a:rPr lang="en-GB" dirty="0">
                <a:solidFill>
                  <a:schemeClr val="tx1">
                    <a:lumMod val="75000"/>
                    <a:lumOff val="25000"/>
                  </a:schemeClr>
                </a:solidFill>
                <a:latin typeface="Arial" panose="020B0604020202020204" pitchFamily="34" charset="0"/>
              </a:rPr>
              <a:t>Average blood glucose over the last 3 months</a:t>
            </a:r>
          </a:p>
        </p:txBody>
      </p:sp>
      <p:pic>
        <p:nvPicPr>
          <p:cNvPr id="6" name="Picture 5">
            <a:extLst>
              <a:ext uri="{FF2B5EF4-FFF2-40B4-BE49-F238E27FC236}">
                <a16:creationId xmlns:a16="http://schemas.microsoft.com/office/drawing/2014/main" id="{ADADF88A-7240-4D58-BE96-9EE3B666908A}"/>
              </a:ext>
            </a:extLst>
          </p:cNvPr>
          <p:cNvPicPr>
            <a:picLocks noChangeAspect="1"/>
          </p:cNvPicPr>
          <p:nvPr/>
        </p:nvPicPr>
        <p:blipFill rotWithShape="1">
          <a:blip r:embed="rId3"/>
          <a:srcRect l="33354"/>
          <a:stretch/>
        </p:blipFill>
        <p:spPr>
          <a:xfrm>
            <a:off x="38881" y="1859339"/>
            <a:ext cx="3141942" cy="3139321"/>
          </a:xfrm>
          <a:prstGeom prst="rect">
            <a:avLst/>
          </a:prstGeom>
        </p:spPr>
      </p:pic>
    </p:spTree>
    <p:extLst>
      <p:ext uri="{BB962C8B-B14F-4D97-AF65-F5344CB8AC3E}">
        <p14:creationId xmlns:p14="http://schemas.microsoft.com/office/powerpoint/2010/main" val="381253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BE6A832D-75E8-4F2B-BC32-C95EBE940DE1}"/>
              </a:ext>
            </a:extLst>
          </p:cNvPr>
          <p:cNvSpPr txBox="1">
            <a:spLocks/>
          </p:cNvSpPr>
          <p:nvPr/>
        </p:nvSpPr>
        <p:spPr>
          <a:xfrm>
            <a:off x="692151" y="1925638"/>
            <a:ext cx="8208963" cy="338554"/>
          </a:xfrm>
          <a:prstGeom prst="rect">
            <a:avLst/>
          </a:prstGeom>
        </p:spPr>
        <p:txBody>
          <a:bodyPr>
            <a:spAutoFit/>
          </a:bodyPr>
          <a:lstStyle>
            <a:lvl1pPr marL="0" indent="0" algn="l" defTabSz="913915" rtl="0" eaLnBrk="1" latinLnBrk="0" hangingPunct="1">
              <a:spcBef>
                <a:spcPct val="20000"/>
              </a:spcBef>
              <a:buFont typeface="Arial" panose="020B0604020202020204" pitchFamily="34" charset="0"/>
              <a:buNone/>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557" indent="-285599" algn="l" defTabSz="91391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394" indent="-228478" algn="l" defTabSz="91391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352" indent="-228478" algn="l" defTabSz="91391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310" indent="-228478" algn="l" defTabSz="91391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267" indent="-228478" algn="l" defTabSz="91391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225" indent="-228478" algn="l" defTabSz="91391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184" indent="-228478" algn="l" defTabSz="91391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140" indent="-228478" algn="l" defTabSz="91391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600" dirty="0"/>
              <a:t>HbA1c – measures the </a:t>
            </a:r>
            <a:r>
              <a:rPr lang="en-GB" sz="1600" b="1" dirty="0">
                <a:solidFill>
                  <a:srgbClr val="005EB8"/>
                </a:solidFill>
              </a:rPr>
              <a:t>average blood glucose</a:t>
            </a:r>
            <a:r>
              <a:rPr lang="en-GB" sz="1600" dirty="0"/>
              <a:t> (sugar) over </a:t>
            </a:r>
            <a:r>
              <a:rPr lang="en-GB" sz="1600" b="1" dirty="0">
                <a:solidFill>
                  <a:srgbClr val="005EB8"/>
                </a:solidFill>
              </a:rPr>
              <a:t>3 months</a:t>
            </a:r>
          </a:p>
        </p:txBody>
      </p:sp>
      <p:sp>
        <p:nvSpPr>
          <p:cNvPr id="9" name="Rectangle 8">
            <a:extLst>
              <a:ext uri="{FF2B5EF4-FFF2-40B4-BE49-F238E27FC236}">
                <a16:creationId xmlns:a16="http://schemas.microsoft.com/office/drawing/2014/main" id="{82982424-E2E9-42C9-843F-95C11B47773A}"/>
              </a:ext>
            </a:extLst>
          </p:cNvPr>
          <p:cNvSpPr/>
          <p:nvPr/>
        </p:nvSpPr>
        <p:spPr>
          <a:xfrm>
            <a:off x="6349931" y="3386728"/>
            <a:ext cx="2335216" cy="9031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Arial" panose="020B0604020202020204" pitchFamily="34" charset="0"/>
                <a:cs typeface="Arial" panose="020B0604020202020204" pitchFamily="34" charset="0"/>
              </a:rPr>
              <a:t>Diabetes</a:t>
            </a:r>
          </a:p>
          <a:p>
            <a:pPr algn="ctr"/>
            <a:r>
              <a:rPr lang="en-GB" b="1" dirty="0">
                <a:solidFill>
                  <a:schemeClr val="bg1"/>
                </a:solidFill>
                <a:latin typeface="Arial" panose="020B0604020202020204" pitchFamily="34" charset="0"/>
                <a:cs typeface="Arial" panose="020B0604020202020204" pitchFamily="34" charset="0"/>
              </a:rPr>
              <a:t>HbA1c 48 or above</a:t>
            </a:r>
          </a:p>
        </p:txBody>
      </p:sp>
      <p:sp>
        <p:nvSpPr>
          <p:cNvPr id="7" name="Rectangle 6">
            <a:extLst>
              <a:ext uri="{FF2B5EF4-FFF2-40B4-BE49-F238E27FC236}">
                <a16:creationId xmlns:a16="http://schemas.microsoft.com/office/drawing/2014/main" id="{2F01FB32-4D87-4262-8228-EC0A7489A8D6}"/>
              </a:ext>
            </a:extLst>
          </p:cNvPr>
          <p:cNvSpPr/>
          <p:nvPr/>
        </p:nvSpPr>
        <p:spPr>
          <a:xfrm>
            <a:off x="2601929" y="3386728"/>
            <a:ext cx="3748002" cy="9031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lumMod val="75000"/>
                    <a:lumOff val="25000"/>
                  </a:schemeClr>
                </a:solidFill>
                <a:latin typeface="Arial" panose="020B0604020202020204" pitchFamily="34" charset="0"/>
                <a:cs typeface="Arial" panose="020B0604020202020204" pitchFamily="34" charset="0"/>
              </a:rPr>
              <a:t>Prediabetes or Non-Diabetic Hyperglycaemia</a:t>
            </a:r>
          </a:p>
          <a:p>
            <a:pPr algn="ctr"/>
            <a:r>
              <a:rPr lang="en-GB" b="1" dirty="0">
                <a:solidFill>
                  <a:schemeClr val="tx1">
                    <a:lumMod val="75000"/>
                    <a:lumOff val="25000"/>
                  </a:schemeClr>
                </a:solidFill>
                <a:latin typeface="Arial" panose="020B0604020202020204" pitchFamily="34" charset="0"/>
                <a:cs typeface="Arial" panose="020B0604020202020204" pitchFamily="34" charset="0"/>
              </a:rPr>
              <a:t>HbA1c 42 to 47</a:t>
            </a:r>
          </a:p>
        </p:txBody>
      </p:sp>
      <p:sp>
        <p:nvSpPr>
          <p:cNvPr id="10" name="Arrow: U-Turn 9">
            <a:extLst>
              <a:ext uri="{FF2B5EF4-FFF2-40B4-BE49-F238E27FC236}">
                <a16:creationId xmlns:a16="http://schemas.microsoft.com/office/drawing/2014/main" id="{100CDB06-2765-45BF-8558-0D4ED2283146}"/>
              </a:ext>
            </a:extLst>
          </p:cNvPr>
          <p:cNvSpPr/>
          <p:nvPr/>
        </p:nvSpPr>
        <p:spPr>
          <a:xfrm flipH="1">
            <a:off x="1272620" y="2362860"/>
            <a:ext cx="6404613" cy="1007549"/>
          </a:xfrm>
          <a:prstGeom prst="uturnArrow">
            <a:avLst>
              <a:gd name="adj1" fmla="val 25000"/>
              <a:gd name="adj2" fmla="val 25000"/>
              <a:gd name="adj3" fmla="val 25000"/>
              <a:gd name="adj4" fmla="val 43750"/>
              <a:gd name="adj5" fmla="val 10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B050"/>
              </a:solidFill>
            </a:endParaRPr>
          </a:p>
        </p:txBody>
      </p:sp>
      <p:sp>
        <p:nvSpPr>
          <p:cNvPr id="3" name="Title 2">
            <a:extLst>
              <a:ext uri="{FF2B5EF4-FFF2-40B4-BE49-F238E27FC236}">
                <a16:creationId xmlns:a16="http://schemas.microsoft.com/office/drawing/2014/main" id="{D2F405EE-1EDC-444E-83EC-D7A42E0CF2A5}"/>
              </a:ext>
            </a:extLst>
          </p:cNvPr>
          <p:cNvSpPr>
            <a:spLocks noGrp="1"/>
          </p:cNvSpPr>
          <p:nvPr>
            <p:ph type="title"/>
          </p:nvPr>
        </p:nvSpPr>
        <p:spPr/>
        <p:txBody>
          <a:bodyPr/>
          <a:lstStyle/>
          <a:p>
            <a:r>
              <a:rPr lang="en-GB" dirty="0"/>
              <a:t>What do my HbA1c levels mean?</a:t>
            </a:r>
          </a:p>
        </p:txBody>
      </p:sp>
      <p:sp>
        <p:nvSpPr>
          <p:cNvPr id="6" name="Rectangle 5">
            <a:extLst>
              <a:ext uri="{FF2B5EF4-FFF2-40B4-BE49-F238E27FC236}">
                <a16:creationId xmlns:a16="http://schemas.microsoft.com/office/drawing/2014/main" id="{C56092FA-9674-4ABE-90E5-AE87154EF25F}"/>
              </a:ext>
            </a:extLst>
          </p:cNvPr>
          <p:cNvSpPr/>
          <p:nvPr/>
        </p:nvSpPr>
        <p:spPr>
          <a:xfrm>
            <a:off x="458853" y="3386728"/>
            <a:ext cx="2143076" cy="90314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lumMod val="75000"/>
                    <a:lumOff val="25000"/>
                  </a:schemeClr>
                </a:solidFill>
                <a:latin typeface="Arial" panose="020B0604020202020204" pitchFamily="34" charset="0"/>
                <a:cs typeface="Arial" panose="020B0604020202020204" pitchFamily="34" charset="0"/>
              </a:rPr>
              <a:t>Normal </a:t>
            </a:r>
          </a:p>
          <a:p>
            <a:pPr algn="ctr"/>
            <a:r>
              <a:rPr lang="en-GB" b="1" dirty="0">
                <a:solidFill>
                  <a:schemeClr val="tx1">
                    <a:lumMod val="75000"/>
                    <a:lumOff val="25000"/>
                  </a:schemeClr>
                </a:solidFill>
                <a:latin typeface="Arial" panose="020B0604020202020204" pitchFamily="34" charset="0"/>
                <a:cs typeface="Arial" panose="020B0604020202020204" pitchFamily="34" charset="0"/>
              </a:rPr>
              <a:t>HbA1c under 42</a:t>
            </a:r>
          </a:p>
        </p:txBody>
      </p:sp>
      <p:sp>
        <p:nvSpPr>
          <p:cNvPr id="18" name="Rectangle 17">
            <a:extLst>
              <a:ext uri="{FF2B5EF4-FFF2-40B4-BE49-F238E27FC236}">
                <a16:creationId xmlns:a16="http://schemas.microsoft.com/office/drawing/2014/main" id="{CAF56C03-B215-49BE-88E4-05AFBC51B9B5}"/>
              </a:ext>
            </a:extLst>
          </p:cNvPr>
          <p:cNvSpPr/>
          <p:nvPr/>
        </p:nvSpPr>
        <p:spPr>
          <a:xfrm>
            <a:off x="476100" y="4512390"/>
            <a:ext cx="2143075" cy="62723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92D050"/>
                </a:solidFill>
                <a:latin typeface="Arial" panose="020B0604020202020204" pitchFamily="34" charset="0"/>
                <a:cs typeface="Arial" panose="020B0604020202020204" pitchFamily="34" charset="0"/>
              </a:rPr>
              <a:t>Low risk</a:t>
            </a:r>
          </a:p>
        </p:txBody>
      </p:sp>
      <p:sp>
        <p:nvSpPr>
          <p:cNvPr id="21" name="Rectangle 20">
            <a:extLst>
              <a:ext uri="{FF2B5EF4-FFF2-40B4-BE49-F238E27FC236}">
                <a16:creationId xmlns:a16="http://schemas.microsoft.com/office/drawing/2014/main" id="{E1473D63-8942-4EC7-B9EF-149243D57E26}"/>
              </a:ext>
            </a:extLst>
          </p:cNvPr>
          <p:cNvSpPr/>
          <p:nvPr/>
        </p:nvSpPr>
        <p:spPr>
          <a:xfrm>
            <a:off x="6651626" y="4518160"/>
            <a:ext cx="1800225" cy="62723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latin typeface="Arial" panose="020B0604020202020204" pitchFamily="34" charset="0"/>
                <a:cs typeface="Arial" panose="020B0604020202020204" pitchFamily="34" charset="0"/>
              </a:rPr>
              <a:t>High risk</a:t>
            </a:r>
          </a:p>
        </p:txBody>
      </p:sp>
      <p:sp>
        <p:nvSpPr>
          <p:cNvPr id="5" name="Arrow: U-Turn 4">
            <a:extLst>
              <a:ext uri="{FF2B5EF4-FFF2-40B4-BE49-F238E27FC236}">
                <a16:creationId xmlns:a16="http://schemas.microsoft.com/office/drawing/2014/main" id="{A39D9BCA-23BC-4EDE-816F-734F1F891AA8}"/>
              </a:ext>
            </a:extLst>
          </p:cNvPr>
          <p:cNvSpPr/>
          <p:nvPr/>
        </p:nvSpPr>
        <p:spPr>
          <a:xfrm flipH="1">
            <a:off x="4139952" y="2362861"/>
            <a:ext cx="3537280" cy="1007549"/>
          </a:xfrm>
          <a:prstGeom prst="uturnArrow">
            <a:avLst>
              <a:gd name="adj1" fmla="val 25000"/>
              <a:gd name="adj2" fmla="val 25000"/>
              <a:gd name="adj3" fmla="val 25000"/>
              <a:gd name="adj4" fmla="val 43750"/>
              <a:gd name="adj5" fmla="val 10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B050"/>
              </a:solidFill>
            </a:endParaRPr>
          </a:p>
        </p:txBody>
      </p:sp>
      <p:sp>
        <p:nvSpPr>
          <p:cNvPr id="19" name="TextBox 18">
            <a:extLst>
              <a:ext uri="{FF2B5EF4-FFF2-40B4-BE49-F238E27FC236}">
                <a16:creationId xmlns:a16="http://schemas.microsoft.com/office/drawing/2014/main" id="{5485AEBA-EE22-47D9-9FFF-CC37504E4A42}"/>
              </a:ext>
            </a:extLst>
          </p:cNvPr>
          <p:cNvSpPr txBox="1"/>
          <p:nvPr/>
        </p:nvSpPr>
        <p:spPr>
          <a:xfrm>
            <a:off x="2275745" y="2636913"/>
            <a:ext cx="2154860" cy="461665"/>
          </a:xfrm>
          <a:prstGeom prst="rect">
            <a:avLst/>
          </a:prstGeom>
          <a:noFill/>
        </p:spPr>
        <p:txBody>
          <a:bodyPr wrap="square">
            <a:spAutoFit/>
          </a:bodyPr>
          <a:lstStyle/>
          <a:p>
            <a:pPr algn="ctr"/>
            <a:r>
              <a:rPr lang="en-GB" sz="2400" b="1" dirty="0">
                <a:solidFill>
                  <a:srgbClr val="92D050"/>
                </a:solidFill>
              </a:rPr>
              <a:t>Remission</a:t>
            </a:r>
          </a:p>
        </p:txBody>
      </p:sp>
    </p:spTree>
    <p:extLst>
      <p:ext uri="{BB962C8B-B14F-4D97-AF65-F5344CB8AC3E}">
        <p14:creationId xmlns:p14="http://schemas.microsoft.com/office/powerpoint/2010/main" val="285506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69092B-B1D7-48C8-0C05-F53B712767AF}"/>
              </a:ext>
            </a:extLst>
          </p:cNvPr>
          <p:cNvSpPr>
            <a:spLocks noGrp="1"/>
          </p:cNvSpPr>
          <p:nvPr>
            <p:ph type="title"/>
          </p:nvPr>
        </p:nvSpPr>
        <p:spPr>
          <a:xfrm>
            <a:off x="473202" y="639520"/>
            <a:ext cx="2571750" cy="1719072"/>
          </a:xfrm>
        </p:spPr>
        <p:txBody>
          <a:bodyPr anchor="b">
            <a:normAutofit/>
          </a:bodyPr>
          <a:lstStyle/>
          <a:p>
            <a:pPr>
              <a:lnSpc>
                <a:spcPct val="90000"/>
              </a:lnSpc>
            </a:pPr>
            <a:r>
              <a:rPr lang="en-GB" sz="2900"/>
              <a:t>Understanding the Numbers</a:t>
            </a:r>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80405B-806A-F700-9100-52C9D83F9C1F}"/>
              </a:ext>
            </a:extLst>
          </p:cNvPr>
          <p:cNvSpPr>
            <a:spLocks noGrp="1"/>
          </p:cNvSpPr>
          <p:nvPr>
            <p:ph idx="1"/>
          </p:nvPr>
        </p:nvSpPr>
        <p:spPr>
          <a:xfrm>
            <a:off x="473202" y="2807208"/>
            <a:ext cx="2571750" cy="3410712"/>
          </a:xfrm>
        </p:spPr>
        <p:txBody>
          <a:bodyPr anchor="t">
            <a:normAutofit/>
          </a:bodyPr>
          <a:lstStyle/>
          <a:p>
            <a:pPr marL="0" indent="0">
              <a:buNone/>
              <a:defRPr sz="2200"/>
            </a:pPr>
            <a:r>
              <a:rPr lang="en-GB" sz="1900"/>
              <a:t>Every 1% (11 mmol/mol) rise in HbA1c increases:</a:t>
            </a:r>
          </a:p>
          <a:p>
            <a:pPr>
              <a:defRPr sz="2200"/>
            </a:pPr>
            <a:r>
              <a:rPr lang="en-GB" sz="1900"/>
              <a:t>• Heart attack risk by ~18%</a:t>
            </a:r>
          </a:p>
          <a:p>
            <a:pPr>
              <a:defRPr sz="2200"/>
            </a:pPr>
            <a:r>
              <a:rPr lang="en-GB" sz="1900"/>
              <a:t>• Stroke risk by ~15%</a:t>
            </a:r>
          </a:p>
          <a:p>
            <a:pPr>
              <a:defRPr sz="2200"/>
            </a:pPr>
            <a:r>
              <a:rPr lang="en-GB" sz="1900"/>
              <a:t>• Eye &amp; kidney disease by ~35%</a:t>
            </a:r>
          </a:p>
          <a:p>
            <a:endParaRPr lang="en-GB" sz="1900"/>
          </a:p>
        </p:txBody>
      </p:sp>
      <p:pic>
        <p:nvPicPr>
          <p:cNvPr id="4" name="Picture 3">
            <a:extLst>
              <a:ext uri="{FF2B5EF4-FFF2-40B4-BE49-F238E27FC236}">
                <a16:creationId xmlns:a16="http://schemas.microsoft.com/office/drawing/2014/main" id="{395F1A82-1E8D-057A-CEE1-C3EA25C67A73}"/>
              </a:ext>
            </a:extLst>
          </p:cNvPr>
          <p:cNvPicPr>
            <a:picLocks noChangeAspect="1"/>
          </p:cNvPicPr>
          <p:nvPr/>
        </p:nvPicPr>
        <p:blipFill>
          <a:blip r:embed="rId2"/>
          <a:stretch>
            <a:fillRect/>
          </a:stretch>
        </p:blipFill>
        <p:spPr>
          <a:xfrm>
            <a:off x="3490722" y="840105"/>
            <a:ext cx="5177790" cy="5177790"/>
          </a:xfrm>
          <a:prstGeom prst="rect">
            <a:avLst/>
          </a:prstGeom>
        </p:spPr>
      </p:pic>
    </p:spTree>
    <p:extLst>
      <p:ext uri="{BB962C8B-B14F-4D97-AF65-F5344CB8AC3E}">
        <p14:creationId xmlns:p14="http://schemas.microsoft.com/office/powerpoint/2010/main" val="3200210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359545" y="1070800"/>
            <a:ext cx="2954766" cy="5583126"/>
          </a:xfrm>
        </p:spPr>
        <p:txBody>
          <a:bodyPr>
            <a:normAutofit/>
          </a:bodyPr>
          <a:lstStyle/>
          <a:p>
            <a:pPr algn="r">
              <a:defRPr sz="3600" b="1">
                <a:solidFill>
                  <a:srgbClr val="003087"/>
                </a:solidFill>
              </a:defRPr>
            </a:pPr>
            <a:r>
              <a:rPr lang="en-GB" sz="6500"/>
              <a:t>Why Control Matters</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6039"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D202953E-DE4F-1DB1-08F4-C55D04BC80C8}"/>
              </a:ext>
            </a:extLst>
          </p:cNvPr>
          <p:cNvGraphicFramePr>
            <a:graphicFrameLocks noGrp="1"/>
          </p:cNvGraphicFramePr>
          <p:nvPr>
            <p:ph idx="1"/>
            <p:extLst>
              <p:ext uri="{D42A27DB-BD31-4B8C-83A1-F6EECF244321}">
                <p14:modId xmlns:p14="http://schemas.microsoft.com/office/powerpoint/2010/main" val="3699783363"/>
              </p:ext>
            </p:extLst>
          </p:nvPr>
        </p:nvGraphicFramePr>
        <p:xfrm>
          <a:off x="3831401" y="1070800"/>
          <a:ext cx="4683949"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639520"/>
            <a:ext cx="2571750" cy="1719072"/>
          </a:xfrm>
        </p:spPr>
        <p:txBody>
          <a:bodyPr anchor="b">
            <a:normAutofit/>
          </a:bodyPr>
          <a:lstStyle/>
          <a:p>
            <a:pPr>
              <a:defRPr sz="3600" b="1">
                <a:solidFill>
                  <a:srgbClr val="003087"/>
                </a:solidFill>
              </a:defRPr>
            </a:pPr>
            <a:r>
              <a:rPr lang="en-GB" sz="4700"/>
              <a:t>Time in Range</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3202" y="2807208"/>
            <a:ext cx="2571750" cy="3410712"/>
          </a:xfrm>
        </p:spPr>
        <p:txBody>
          <a:bodyPr anchor="t">
            <a:normAutofit/>
          </a:bodyPr>
          <a:lstStyle/>
          <a:p>
            <a:pPr>
              <a:defRPr sz="2200"/>
            </a:pPr>
            <a:r>
              <a:rPr lang="en-GB" sz="1900"/>
              <a:t>Time in Range (TIR) = % of time blood glucose is between 4–10 mmol/L.</a:t>
            </a:r>
          </a:p>
          <a:p>
            <a:pPr>
              <a:defRPr sz="2200"/>
            </a:pPr>
            <a:r>
              <a:rPr lang="en-GB" sz="1900"/>
              <a:t>Goal: ≥70% in range ≈ HbA1c 53 mmol/mol.</a:t>
            </a:r>
          </a:p>
          <a:p>
            <a:pPr>
              <a:defRPr sz="2200"/>
            </a:pPr>
            <a:r>
              <a:rPr lang="en-GB" sz="1900"/>
              <a:t>Each 10% drop in TIR raises retinopathy risk by ~60%.</a:t>
            </a:r>
          </a:p>
          <a:p>
            <a:pPr>
              <a:defRPr sz="2200"/>
            </a:pPr>
            <a:endParaRPr lang="en-GB" sz="1900"/>
          </a:p>
        </p:txBody>
      </p:sp>
      <p:pic>
        <p:nvPicPr>
          <p:cNvPr id="5" name="Picture 4">
            <a:extLst>
              <a:ext uri="{FF2B5EF4-FFF2-40B4-BE49-F238E27FC236}">
                <a16:creationId xmlns:a16="http://schemas.microsoft.com/office/drawing/2014/main" id="{E87B2398-2A51-327B-A310-54E01F01AAB0}"/>
              </a:ext>
            </a:extLst>
          </p:cNvPr>
          <p:cNvPicPr>
            <a:picLocks noChangeAspect="1"/>
          </p:cNvPicPr>
          <p:nvPr/>
        </p:nvPicPr>
        <p:blipFill>
          <a:blip r:embed="rId2"/>
          <a:stretch>
            <a:fillRect/>
          </a:stretch>
        </p:blipFill>
        <p:spPr>
          <a:xfrm>
            <a:off x="3490722" y="1933913"/>
            <a:ext cx="5177790" cy="299017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chor="ctr">
            <a:normAutofit/>
          </a:bodyPr>
          <a:lstStyle/>
          <a:p>
            <a:pPr>
              <a:defRPr sz="3600" b="1">
                <a:solidFill>
                  <a:srgbClr val="003087"/>
                </a:solidFill>
              </a:defRPr>
            </a:pPr>
            <a:r>
              <a:rPr lang="en-GB" sz="3600"/>
              <a:t>Blood Pressure &amp; Heart Health</a:t>
            </a:r>
          </a:p>
        </p:txBody>
      </p:sp>
      <p:sp>
        <p:nvSpPr>
          <p:cNvPr id="3" name="Content Placeholder 2"/>
          <p:cNvSpPr>
            <a:spLocks noGrp="1"/>
          </p:cNvSpPr>
          <p:nvPr>
            <p:ph sz="half" idx="1"/>
          </p:nvPr>
        </p:nvSpPr>
        <p:spPr>
          <a:xfrm>
            <a:off x="457200" y="1600200"/>
            <a:ext cx="4038600" cy="4525963"/>
          </a:xfrm>
        </p:spPr>
        <p:txBody>
          <a:bodyPr>
            <a:normAutofit/>
          </a:bodyPr>
          <a:lstStyle/>
          <a:p>
            <a:pPr>
              <a:defRPr sz="2200"/>
            </a:pPr>
            <a:r>
              <a:rPr lang="en-GB" sz="2200" dirty="0"/>
              <a:t>Ideal BP: below 135/80 mmHg.</a:t>
            </a:r>
          </a:p>
          <a:p>
            <a:pPr>
              <a:defRPr sz="2200"/>
            </a:pPr>
            <a:r>
              <a:rPr lang="en-GB" sz="2200" dirty="0"/>
              <a:t>Every 10 mmHg rise above increases:</a:t>
            </a:r>
          </a:p>
          <a:p>
            <a:pPr>
              <a:defRPr sz="2200"/>
            </a:pPr>
            <a:r>
              <a:rPr lang="en-GB" sz="2200" dirty="0"/>
              <a:t>• Stroke risk by 20%</a:t>
            </a:r>
          </a:p>
          <a:p>
            <a:pPr>
              <a:defRPr sz="2200"/>
            </a:pPr>
            <a:r>
              <a:rPr lang="en-GB" sz="2200" dirty="0"/>
              <a:t>• Heart disease by 15%</a:t>
            </a:r>
          </a:p>
          <a:p>
            <a:pPr>
              <a:defRPr sz="2200"/>
            </a:pPr>
            <a:endParaRPr lang="en-GB" sz="2200" dirty="0"/>
          </a:p>
          <a:p>
            <a:pPr>
              <a:defRPr sz="2200"/>
            </a:pPr>
            <a:r>
              <a:rPr lang="en-GB" sz="2200" dirty="0"/>
              <a:t>Controlling BP + sugar halves heart attack risk.</a:t>
            </a:r>
          </a:p>
        </p:txBody>
      </p:sp>
      <p:pic>
        <p:nvPicPr>
          <p:cNvPr id="4" name="Picture 3">
            <a:extLst>
              <a:ext uri="{FF2B5EF4-FFF2-40B4-BE49-F238E27FC236}">
                <a16:creationId xmlns:a16="http://schemas.microsoft.com/office/drawing/2014/main" id="{8580329D-88E7-0BE6-1B28-1A22A7ECA490}"/>
              </a:ext>
            </a:extLst>
          </p:cNvPr>
          <p:cNvPicPr>
            <a:picLocks noChangeAspect="1"/>
          </p:cNvPicPr>
          <p:nvPr/>
        </p:nvPicPr>
        <p:blipFill>
          <a:blip r:embed="rId2"/>
          <a:stretch>
            <a:fillRect/>
          </a:stretch>
        </p:blipFill>
        <p:spPr>
          <a:xfrm>
            <a:off x="4648200" y="1848929"/>
            <a:ext cx="4038600" cy="4028504"/>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2853DA-A6F3-4568-AAA4-D64CF929516F}"/>
              </a:ext>
            </a:extLst>
          </p:cNvPr>
          <p:cNvSpPr/>
          <p:nvPr/>
        </p:nvSpPr>
        <p:spPr>
          <a:xfrm>
            <a:off x="38880" y="1859338"/>
            <a:ext cx="3141942" cy="3139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E8FCD3CE-BD2E-4716-8BE2-5CD690ECDF15}"/>
              </a:ext>
            </a:extLst>
          </p:cNvPr>
          <p:cNvSpPr>
            <a:spLocks noGrp="1"/>
          </p:cNvSpPr>
          <p:nvPr>
            <p:ph type="title"/>
          </p:nvPr>
        </p:nvSpPr>
        <p:spPr/>
        <p:txBody>
          <a:bodyPr/>
          <a:lstStyle/>
          <a:p>
            <a:r>
              <a:rPr lang="en-GB" dirty="0"/>
              <a:t>Is cholesterol harmful?</a:t>
            </a:r>
          </a:p>
        </p:txBody>
      </p:sp>
      <p:pic>
        <p:nvPicPr>
          <p:cNvPr id="5" name="Picture 4">
            <a:extLst>
              <a:ext uri="{FF2B5EF4-FFF2-40B4-BE49-F238E27FC236}">
                <a16:creationId xmlns:a16="http://schemas.microsoft.com/office/drawing/2014/main" id="{ADA6D2AE-465F-41B8-BA2D-0BDCE31AC23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9376" y="2296142"/>
            <a:ext cx="3020950" cy="2265713"/>
          </a:xfrm>
          <a:prstGeom prst="rect">
            <a:avLst/>
          </a:prstGeom>
        </p:spPr>
      </p:pic>
      <p:sp>
        <p:nvSpPr>
          <p:cNvPr id="6" name="TextBox 5">
            <a:extLst>
              <a:ext uri="{FF2B5EF4-FFF2-40B4-BE49-F238E27FC236}">
                <a16:creationId xmlns:a16="http://schemas.microsoft.com/office/drawing/2014/main" id="{0F2C521D-2645-4C93-9217-DD24B96706AC}"/>
              </a:ext>
            </a:extLst>
          </p:cNvPr>
          <p:cNvSpPr txBox="1"/>
          <p:nvPr/>
        </p:nvSpPr>
        <p:spPr>
          <a:xfrm>
            <a:off x="3275856" y="1720842"/>
            <a:ext cx="5690668" cy="3416320"/>
          </a:xfrm>
          <a:prstGeom prst="rect">
            <a:avLst/>
          </a:prstGeom>
          <a:noFill/>
        </p:spPr>
        <p:txBody>
          <a:bodyPr wrap="square" anchor="ctr">
            <a:spAutoFit/>
          </a:bodyPr>
          <a:lstStyle/>
          <a:p>
            <a:pPr algn="l"/>
            <a:r>
              <a:rPr lang="en-GB" dirty="0">
                <a:solidFill>
                  <a:schemeClr val="tx1">
                    <a:lumMod val="75000"/>
                    <a:lumOff val="25000"/>
                  </a:schemeClr>
                </a:solidFill>
              </a:rPr>
              <a:t>Cholesterol is essential for life and can be </a:t>
            </a:r>
            <a:r>
              <a:rPr lang="en-GB" b="1" dirty="0">
                <a:solidFill>
                  <a:srgbClr val="005EB8"/>
                </a:solidFill>
              </a:rPr>
              <a:t>good (HDL cholesterol) </a:t>
            </a:r>
            <a:r>
              <a:rPr lang="en-GB" dirty="0">
                <a:solidFill>
                  <a:schemeClr val="tx1">
                    <a:lumMod val="75000"/>
                    <a:lumOff val="25000"/>
                  </a:schemeClr>
                </a:solidFill>
              </a:rPr>
              <a:t>and </a:t>
            </a:r>
            <a:r>
              <a:rPr lang="en-GB" b="1" dirty="0">
                <a:solidFill>
                  <a:srgbClr val="005EB8"/>
                </a:solidFill>
              </a:rPr>
              <a:t>bad (non-HDL cholesterol)</a:t>
            </a:r>
          </a:p>
          <a:p>
            <a:pPr algn="l"/>
            <a:endParaRPr lang="en-GB" b="1" dirty="0">
              <a:solidFill>
                <a:schemeClr val="tx1">
                  <a:lumMod val="75000"/>
                  <a:lumOff val="25000"/>
                </a:schemeClr>
              </a:solidFill>
            </a:endParaRPr>
          </a:p>
          <a:p>
            <a:pPr algn="l"/>
            <a:r>
              <a:rPr lang="en-GB" dirty="0">
                <a:solidFill>
                  <a:schemeClr val="tx1">
                    <a:lumMod val="75000"/>
                    <a:lumOff val="25000"/>
                  </a:schemeClr>
                </a:solidFill>
              </a:rPr>
              <a:t>Bad cholesterol causes </a:t>
            </a:r>
            <a:r>
              <a:rPr lang="en-GB" b="1" dirty="0">
                <a:solidFill>
                  <a:srgbClr val="005EB8"/>
                </a:solidFill>
              </a:rPr>
              <a:t>build up</a:t>
            </a:r>
            <a:r>
              <a:rPr lang="en-GB" dirty="0">
                <a:solidFill>
                  <a:schemeClr val="tx1">
                    <a:lumMod val="75000"/>
                    <a:lumOff val="25000"/>
                  </a:schemeClr>
                </a:solidFill>
              </a:rPr>
              <a:t> in the artery walls</a:t>
            </a:r>
          </a:p>
          <a:p>
            <a:pPr algn="l"/>
            <a:endParaRPr lang="en-GB" dirty="0">
              <a:solidFill>
                <a:schemeClr val="tx1">
                  <a:lumMod val="75000"/>
                  <a:lumOff val="25000"/>
                </a:schemeClr>
              </a:solidFill>
            </a:endParaRPr>
          </a:p>
          <a:p>
            <a:pPr algn="l"/>
            <a:r>
              <a:rPr lang="en-GB" dirty="0">
                <a:solidFill>
                  <a:schemeClr val="tx1">
                    <a:lumMod val="75000"/>
                    <a:lumOff val="25000"/>
                  </a:schemeClr>
                </a:solidFill>
              </a:rPr>
              <a:t>If a build up breaks apart, it can cause a </a:t>
            </a:r>
            <a:r>
              <a:rPr lang="en-GB" b="1" dirty="0">
                <a:solidFill>
                  <a:srgbClr val="005EB8"/>
                </a:solidFill>
              </a:rPr>
              <a:t>heart attack </a:t>
            </a:r>
            <a:r>
              <a:rPr lang="en-GB" dirty="0">
                <a:solidFill>
                  <a:schemeClr val="tx1">
                    <a:lumMod val="75000"/>
                    <a:lumOff val="25000"/>
                  </a:schemeClr>
                </a:solidFill>
              </a:rPr>
              <a:t>or a</a:t>
            </a:r>
            <a:r>
              <a:rPr lang="en-GB" b="1" dirty="0">
                <a:solidFill>
                  <a:schemeClr val="tx1">
                    <a:lumMod val="75000"/>
                    <a:lumOff val="25000"/>
                  </a:schemeClr>
                </a:solidFill>
              </a:rPr>
              <a:t> </a:t>
            </a:r>
            <a:r>
              <a:rPr lang="en-GB" b="1" dirty="0">
                <a:solidFill>
                  <a:srgbClr val="005EB8"/>
                </a:solidFill>
              </a:rPr>
              <a:t>stroke</a:t>
            </a:r>
          </a:p>
          <a:p>
            <a:pPr algn="l"/>
            <a:endParaRPr lang="en-GB" b="1" dirty="0">
              <a:solidFill>
                <a:schemeClr val="tx1">
                  <a:lumMod val="75000"/>
                  <a:lumOff val="25000"/>
                </a:schemeClr>
              </a:solidFill>
            </a:endParaRPr>
          </a:p>
          <a:p>
            <a:pPr algn="l"/>
            <a:r>
              <a:rPr lang="en-GB" dirty="0">
                <a:solidFill>
                  <a:schemeClr val="tx1">
                    <a:lumMod val="75000"/>
                    <a:lumOff val="25000"/>
                  </a:schemeClr>
                </a:solidFill>
              </a:rPr>
              <a:t>To understand your </a:t>
            </a:r>
            <a:r>
              <a:rPr lang="en-GB" b="1" dirty="0">
                <a:solidFill>
                  <a:srgbClr val="005EB8"/>
                </a:solidFill>
              </a:rPr>
              <a:t>risk</a:t>
            </a:r>
            <a:r>
              <a:rPr lang="en-GB" dirty="0">
                <a:solidFill>
                  <a:schemeClr val="tx1">
                    <a:lumMod val="75000"/>
                    <a:lumOff val="25000"/>
                  </a:schemeClr>
                </a:solidFill>
              </a:rPr>
              <a:t> of heart disease it’s best to look at your </a:t>
            </a:r>
            <a:r>
              <a:rPr lang="en-GB" b="1" dirty="0">
                <a:solidFill>
                  <a:srgbClr val="005EB8"/>
                </a:solidFill>
              </a:rPr>
              <a:t>non-HDL cholesterol</a:t>
            </a:r>
          </a:p>
          <a:p>
            <a:pPr algn="l"/>
            <a:endParaRPr lang="en-GB" dirty="0">
              <a:solidFill>
                <a:schemeClr val="tx1">
                  <a:lumMod val="75000"/>
                  <a:lumOff val="25000"/>
                </a:schemeClr>
              </a:solidFill>
            </a:endParaRPr>
          </a:p>
          <a:p>
            <a:pPr algn="l"/>
            <a:r>
              <a:rPr lang="en-GB" dirty="0">
                <a:solidFill>
                  <a:schemeClr val="tx1">
                    <a:lumMod val="75000"/>
                    <a:lumOff val="25000"/>
                  </a:schemeClr>
                </a:solidFill>
              </a:rPr>
              <a:t>Ideally </a:t>
            </a:r>
            <a:r>
              <a:rPr lang="en-GB" b="1" dirty="0">
                <a:solidFill>
                  <a:srgbClr val="005EB8"/>
                </a:solidFill>
              </a:rPr>
              <a:t>non-HDL cholesterol </a:t>
            </a:r>
            <a:r>
              <a:rPr lang="en-GB" dirty="0">
                <a:solidFill>
                  <a:schemeClr val="tx1">
                    <a:lumMod val="75000"/>
                    <a:lumOff val="25000"/>
                  </a:schemeClr>
                </a:solidFill>
              </a:rPr>
              <a:t>should be below </a:t>
            </a:r>
            <a:r>
              <a:rPr lang="en-GB" b="1" dirty="0">
                <a:solidFill>
                  <a:srgbClr val="005EB8"/>
                </a:solidFill>
              </a:rPr>
              <a:t>3.35</a:t>
            </a:r>
          </a:p>
        </p:txBody>
      </p:sp>
    </p:spTree>
    <p:extLst>
      <p:ext uri="{BB962C8B-B14F-4D97-AF65-F5344CB8AC3E}">
        <p14:creationId xmlns:p14="http://schemas.microsoft.com/office/powerpoint/2010/main" val="182445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9590466-8DE6-4933-B51F-0361DEBFDA8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8880" y="1856649"/>
            <a:ext cx="3141942" cy="314201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E8FCD3CE-BD2E-4716-8BE2-5CD690ECDF15}"/>
              </a:ext>
            </a:extLst>
          </p:cNvPr>
          <p:cNvSpPr>
            <a:spLocks noGrp="1"/>
          </p:cNvSpPr>
          <p:nvPr>
            <p:ph type="title"/>
          </p:nvPr>
        </p:nvSpPr>
        <p:spPr/>
        <p:txBody>
          <a:bodyPr/>
          <a:lstStyle/>
          <a:p>
            <a:r>
              <a:rPr lang="en-GB" dirty="0"/>
              <a:t>How can I keep my bad cholesterol levels down?</a:t>
            </a:r>
          </a:p>
        </p:txBody>
      </p:sp>
      <p:sp>
        <p:nvSpPr>
          <p:cNvPr id="6" name="TextBox 5">
            <a:extLst>
              <a:ext uri="{FF2B5EF4-FFF2-40B4-BE49-F238E27FC236}">
                <a16:creationId xmlns:a16="http://schemas.microsoft.com/office/drawing/2014/main" id="{0F2C521D-2645-4C93-9217-DD24B96706AC}"/>
              </a:ext>
            </a:extLst>
          </p:cNvPr>
          <p:cNvSpPr txBox="1"/>
          <p:nvPr/>
        </p:nvSpPr>
        <p:spPr>
          <a:xfrm>
            <a:off x="3275856" y="1659290"/>
            <a:ext cx="5690668" cy="3539430"/>
          </a:xfrm>
          <a:prstGeom prst="rect">
            <a:avLst/>
          </a:prstGeom>
          <a:noFill/>
        </p:spPr>
        <p:txBody>
          <a:bodyPr wrap="square" anchor="ctr">
            <a:spAutoFit/>
          </a:bodyPr>
          <a:lstStyle/>
          <a:p>
            <a:r>
              <a:rPr lang="en-GB" sz="1600" b="1" dirty="0">
                <a:solidFill>
                  <a:srgbClr val="005EB8"/>
                </a:solidFill>
              </a:rPr>
              <a:t>Eat more:</a:t>
            </a:r>
          </a:p>
          <a:p>
            <a:pPr marL="285750" indent="-285750">
              <a:buFont typeface="Arial" panose="020B0604020202020204" pitchFamily="34" charset="0"/>
              <a:buChar char="•"/>
            </a:pPr>
            <a:r>
              <a:rPr lang="en-GB" sz="1600" dirty="0">
                <a:solidFill>
                  <a:schemeClr val="tx1">
                    <a:lumMod val="75000"/>
                    <a:lumOff val="25000"/>
                  </a:schemeClr>
                </a:solidFill>
              </a:rPr>
              <a:t>Good fats including </a:t>
            </a:r>
            <a:r>
              <a:rPr lang="en-GB" sz="1600" b="1" dirty="0">
                <a:solidFill>
                  <a:srgbClr val="005EB8"/>
                </a:solidFill>
              </a:rPr>
              <a:t>olive oil</a:t>
            </a:r>
            <a:r>
              <a:rPr lang="en-GB" sz="1600" dirty="0">
                <a:solidFill>
                  <a:schemeClr val="tx1">
                    <a:lumMod val="75000"/>
                    <a:lumOff val="25000"/>
                  </a:schemeClr>
                </a:solidFill>
              </a:rPr>
              <a:t>, </a:t>
            </a:r>
            <a:r>
              <a:rPr lang="en-GB" sz="1600" b="1" dirty="0">
                <a:solidFill>
                  <a:srgbClr val="005EB8"/>
                </a:solidFill>
              </a:rPr>
              <a:t>oily fish </a:t>
            </a:r>
            <a:r>
              <a:rPr lang="en-GB" sz="1600" dirty="0">
                <a:solidFill>
                  <a:schemeClr val="tx1">
                    <a:lumMod val="75000"/>
                    <a:lumOff val="25000"/>
                  </a:schemeClr>
                </a:solidFill>
              </a:rPr>
              <a:t>and </a:t>
            </a:r>
            <a:r>
              <a:rPr lang="en-GB" sz="1600" b="1" dirty="0">
                <a:solidFill>
                  <a:srgbClr val="005EB8"/>
                </a:solidFill>
              </a:rPr>
              <a:t>avocados</a:t>
            </a:r>
            <a:r>
              <a:rPr lang="en-GB" sz="1600" dirty="0">
                <a:solidFill>
                  <a:schemeClr val="tx1">
                    <a:lumMod val="75000"/>
                    <a:lumOff val="25000"/>
                  </a:schemeClr>
                </a:solidFill>
              </a:rPr>
              <a:t>, </a:t>
            </a:r>
            <a:r>
              <a:rPr lang="en-GB" sz="1600" b="1" dirty="0">
                <a:solidFill>
                  <a:srgbClr val="005EB8"/>
                </a:solidFill>
              </a:rPr>
              <a:t>nuts and seeds</a:t>
            </a:r>
          </a:p>
          <a:p>
            <a:pPr marL="285750" indent="-285750">
              <a:buFont typeface="Arial" panose="020B0604020202020204" pitchFamily="34" charset="0"/>
              <a:buChar char="•"/>
            </a:pPr>
            <a:r>
              <a:rPr lang="en-GB" sz="1600" b="1" dirty="0">
                <a:solidFill>
                  <a:srgbClr val="005EB8"/>
                </a:solidFill>
              </a:rPr>
              <a:t>Beans</a:t>
            </a:r>
            <a:r>
              <a:rPr lang="en-GB" sz="1600" dirty="0">
                <a:solidFill>
                  <a:schemeClr val="tx1">
                    <a:lumMod val="75000"/>
                    <a:lumOff val="25000"/>
                  </a:schemeClr>
                </a:solidFill>
              </a:rPr>
              <a:t> and</a:t>
            </a:r>
            <a:r>
              <a:rPr lang="en-GB" sz="1600" b="1" dirty="0">
                <a:solidFill>
                  <a:srgbClr val="005EB8"/>
                </a:solidFill>
              </a:rPr>
              <a:t> green vegetables</a:t>
            </a:r>
          </a:p>
          <a:p>
            <a:pPr algn="l"/>
            <a:endParaRPr lang="en-GB" sz="1600" dirty="0">
              <a:solidFill>
                <a:srgbClr val="404040"/>
              </a:solidFill>
            </a:endParaRPr>
          </a:p>
          <a:p>
            <a:pPr algn="l"/>
            <a:r>
              <a:rPr lang="en-GB" sz="1600" b="1" dirty="0">
                <a:solidFill>
                  <a:srgbClr val="005EB8"/>
                </a:solidFill>
              </a:rPr>
              <a:t>Reduce:</a:t>
            </a:r>
          </a:p>
          <a:p>
            <a:pPr marL="285750" indent="-285750">
              <a:buFont typeface="Arial" panose="020B0604020202020204" pitchFamily="34" charset="0"/>
              <a:buChar char="•"/>
            </a:pPr>
            <a:r>
              <a:rPr lang="en-GB" sz="1600" dirty="0">
                <a:solidFill>
                  <a:srgbClr val="404040"/>
                </a:solidFill>
              </a:rPr>
              <a:t>Carbohydrates (sugar, starch – e.g. </a:t>
            </a:r>
            <a:r>
              <a:rPr lang="en-GB" sz="1600" b="1" dirty="0">
                <a:solidFill>
                  <a:srgbClr val="005EB8"/>
                </a:solidFill>
              </a:rPr>
              <a:t>rice</a:t>
            </a:r>
            <a:r>
              <a:rPr lang="en-GB" sz="1600" dirty="0">
                <a:solidFill>
                  <a:srgbClr val="404040"/>
                </a:solidFill>
              </a:rPr>
              <a:t>, </a:t>
            </a:r>
            <a:r>
              <a:rPr lang="en-GB" sz="1600" b="1" dirty="0">
                <a:solidFill>
                  <a:srgbClr val="005EB8"/>
                </a:solidFill>
              </a:rPr>
              <a:t>bread</a:t>
            </a:r>
            <a:r>
              <a:rPr lang="en-GB" sz="1600" dirty="0">
                <a:solidFill>
                  <a:srgbClr val="404040"/>
                </a:solidFill>
              </a:rPr>
              <a:t>, </a:t>
            </a:r>
            <a:r>
              <a:rPr lang="en-GB" sz="1600" b="1" dirty="0">
                <a:solidFill>
                  <a:srgbClr val="005EB8"/>
                </a:solidFill>
              </a:rPr>
              <a:t>pasta</a:t>
            </a:r>
            <a:r>
              <a:rPr lang="en-GB" sz="1600" dirty="0">
                <a:solidFill>
                  <a:srgbClr val="404040"/>
                </a:solidFill>
              </a:rPr>
              <a:t>, </a:t>
            </a:r>
            <a:r>
              <a:rPr lang="en-GB" sz="1600" b="1" dirty="0">
                <a:solidFill>
                  <a:srgbClr val="005EB8"/>
                </a:solidFill>
              </a:rPr>
              <a:t>noodles</a:t>
            </a:r>
            <a:r>
              <a:rPr lang="en-GB" sz="1600" dirty="0">
                <a:solidFill>
                  <a:srgbClr val="404040"/>
                </a:solidFill>
              </a:rPr>
              <a:t> - and </a:t>
            </a:r>
            <a:r>
              <a:rPr lang="en-GB" sz="1600" b="1" dirty="0">
                <a:solidFill>
                  <a:srgbClr val="005EB8"/>
                </a:solidFill>
              </a:rPr>
              <a:t>fruit juice</a:t>
            </a:r>
            <a:r>
              <a:rPr lang="en-GB" sz="1600" dirty="0">
                <a:solidFill>
                  <a:srgbClr val="404040"/>
                </a:solidFill>
              </a:rPr>
              <a:t>)</a:t>
            </a:r>
          </a:p>
          <a:p>
            <a:pPr marL="285750" indent="-285750">
              <a:buFont typeface="Arial" panose="020B0604020202020204" pitchFamily="34" charset="0"/>
              <a:buChar char="•"/>
            </a:pPr>
            <a:r>
              <a:rPr lang="en-GB" sz="1600" dirty="0">
                <a:solidFill>
                  <a:srgbClr val="404040"/>
                </a:solidFill>
              </a:rPr>
              <a:t>Trans and saturated fats (</a:t>
            </a:r>
            <a:r>
              <a:rPr lang="en-GB" sz="1600" b="1" dirty="0">
                <a:solidFill>
                  <a:srgbClr val="005EB8"/>
                </a:solidFill>
              </a:rPr>
              <a:t>biscuits</a:t>
            </a:r>
            <a:r>
              <a:rPr lang="en-GB" sz="1600" dirty="0">
                <a:solidFill>
                  <a:srgbClr val="404040"/>
                </a:solidFill>
              </a:rPr>
              <a:t>, </a:t>
            </a:r>
            <a:r>
              <a:rPr lang="en-GB" sz="1600" b="1" dirty="0">
                <a:solidFill>
                  <a:srgbClr val="005EB8"/>
                </a:solidFill>
              </a:rPr>
              <a:t>cakes</a:t>
            </a:r>
            <a:r>
              <a:rPr lang="en-GB" sz="1600" dirty="0">
                <a:solidFill>
                  <a:srgbClr val="404040"/>
                </a:solidFill>
              </a:rPr>
              <a:t>, </a:t>
            </a:r>
            <a:r>
              <a:rPr lang="en-GB" sz="1600" b="1" dirty="0">
                <a:solidFill>
                  <a:srgbClr val="005EB8"/>
                </a:solidFill>
              </a:rPr>
              <a:t>crackers</a:t>
            </a:r>
            <a:r>
              <a:rPr lang="en-GB" sz="1600" dirty="0">
                <a:solidFill>
                  <a:srgbClr val="404040"/>
                </a:solidFill>
              </a:rPr>
              <a:t>, </a:t>
            </a:r>
            <a:r>
              <a:rPr lang="en-GB" sz="1600" b="1" dirty="0">
                <a:solidFill>
                  <a:srgbClr val="005EB8"/>
                </a:solidFill>
              </a:rPr>
              <a:t>fried fast foods</a:t>
            </a:r>
            <a:r>
              <a:rPr lang="en-GB" sz="1600" dirty="0">
                <a:solidFill>
                  <a:srgbClr val="404040"/>
                </a:solidFill>
              </a:rPr>
              <a:t>)</a:t>
            </a:r>
          </a:p>
          <a:p>
            <a:pPr marL="285750" indent="-285750">
              <a:buFont typeface="Arial" panose="020B0604020202020204" pitchFamily="34" charset="0"/>
              <a:buChar char="•"/>
            </a:pPr>
            <a:endParaRPr lang="en-GB" sz="1600" dirty="0">
              <a:solidFill>
                <a:srgbClr val="404040"/>
              </a:solidFill>
            </a:endParaRPr>
          </a:p>
          <a:p>
            <a:pPr algn="l"/>
            <a:r>
              <a:rPr lang="en-GB" sz="1600" b="1" dirty="0">
                <a:solidFill>
                  <a:srgbClr val="005EB8"/>
                </a:solidFill>
              </a:rPr>
              <a:t>Get more active</a:t>
            </a:r>
          </a:p>
          <a:p>
            <a:pPr algn="l"/>
            <a:endParaRPr lang="en-GB" sz="1600" b="1" dirty="0">
              <a:solidFill>
                <a:srgbClr val="005EB8"/>
              </a:solidFill>
            </a:endParaRPr>
          </a:p>
          <a:p>
            <a:pPr algn="l"/>
            <a:r>
              <a:rPr lang="en-GB" sz="1600" b="1" dirty="0">
                <a:solidFill>
                  <a:srgbClr val="005EB8"/>
                </a:solidFill>
              </a:rPr>
              <a:t>Quit smoking</a:t>
            </a:r>
          </a:p>
        </p:txBody>
      </p:sp>
    </p:spTree>
    <p:extLst>
      <p:ext uri="{BB962C8B-B14F-4D97-AF65-F5344CB8AC3E}">
        <p14:creationId xmlns:p14="http://schemas.microsoft.com/office/powerpoint/2010/main" val="1667912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2133540-BB3E-B285-18FB-FAC1A5E7AEB7}"/>
              </a:ext>
            </a:extLst>
          </p:cNvPr>
          <p:cNvPicPr>
            <a:picLocks noGrp="1" noChangeAspect="1"/>
          </p:cNvPicPr>
          <p:nvPr>
            <p:ph idx="1"/>
          </p:nvPr>
        </p:nvPicPr>
        <p:blipFill>
          <a:blip r:embed="rId2"/>
          <a:stretch>
            <a:fillRect/>
          </a:stretch>
        </p:blipFill>
        <p:spPr>
          <a:xfrm>
            <a:off x="90488" y="437591"/>
            <a:ext cx="8963025" cy="5982818"/>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E8CF00E-E00E-4F7A-948A-ABE781BFB821}"/>
              </a:ext>
            </a:extLst>
          </p:cNvPr>
          <p:cNvSpPr/>
          <p:nvPr/>
        </p:nvSpPr>
        <p:spPr>
          <a:xfrm>
            <a:off x="4151042" y="5644094"/>
            <a:ext cx="1566715" cy="17280"/>
          </a:xfrm>
          <a:custGeom>
            <a:avLst/>
            <a:gdLst>
              <a:gd name="connsiteX0" fmla="*/ 0 w 2088953"/>
              <a:gd name="connsiteY0" fmla="*/ 0 h 23040"/>
              <a:gd name="connsiteX1" fmla="*/ 2088953 w 2088953"/>
              <a:gd name="connsiteY1" fmla="*/ 23040 h 23040"/>
              <a:gd name="connsiteX2" fmla="*/ 2088953 w 2088953"/>
              <a:gd name="connsiteY2" fmla="*/ 23040 h 23040"/>
              <a:gd name="connsiteX3" fmla="*/ 0 w 2088953"/>
              <a:gd name="connsiteY3" fmla="*/ 0 h 23040"/>
            </a:gdLst>
            <a:ahLst/>
            <a:cxnLst>
              <a:cxn ang="0">
                <a:pos x="connsiteX0" y="connsiteY0"/>
              </a:cxn>
              <a:cxn ang="0">
                <a:pos x="connsiteX1" y="connsiteY1"/>
              </a:cxn>
              <a:cxn ang="0">
                <a:pos x="connsiteX2" y="connsiteY2"/>
              </a:cxn>
              <a:cxn ang="0">
                <a:pos x="connsiteX3" y="connsiteY3"/>
              </a:cxn>
            </a:cxnLst>
            <a:rect l="l" t="t" r="r" b="b"/>
            <a:pathLst>
              <a:path w="2088953" h="23040">
                <a:moveTo>
                  <a:pt x="0" y="0"/>
                </a:moveTo>
                <a:lnTo>
                  <a:pt x="2088953" y="23040"/>
                </a:lnTo>
                <a:lnTo>
                  <a:pt x="2088953" y="23040"/>
                </a:lnTo>
                <a:lnTo>
                  <a:pt x="0" y="0"/>
                </a:lnTo>
                <a:close/>
              </a:path>
            </a:pathLst>
          </a:cu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srgbClr val="FFFFFF"/>
              </a:solidFill>
              <a:latin typeface="Open Sans"/>
            </a:endParaRPr>
          </a:p>
        </p:txBody>
      </p:sp>
      <p:sp>
        <p:nvSpPr>
          <p:cNvPr id="30" name="Rectangle 2">
            <a:extLst>
              <a:ext uri="{FF2B5EF4-FFF2-40B4-BE49-F238E27FC236}">
                <a16:creationId xmlns:a16="http://schemas.microsoft.com/office/drawing/2014/main" id="{680A845A-9FDF-43F9-9F76-0C29B5083418}"/>
              </a:ext>
            </a:extLst>
          </p:cNvPr>
          <p:cNvSpPr/>
          <p:nvPr/>
        </p:nvSpPr>
        <p:spPr>
          <a:xfrm>
            <a:off x="0" y="4932293"/>
            <a:ext cx="9144000" cy="1112100"/>
          </a:xfrm>
          <a:custGeom>
            <a:avLst/>
            <a:gdLst>
              <a:gd name="connsiteX0" fmla="*/ 0 w 12192000"/>
              <a:gd name="connsiteY0" fmla="*/ 0 h 2211699"/>
              <a:gd name="connsiteX1" fmla="*/ 12192000 w 12192000"/>
              <a:gd name="connsiteY1" fmla="*/ 0 h 2211699"/>
              <a:gd name="connsiteX2" fmla="*/ 12192000 w 12192000"/>
              <a:gd name="connsiteY2" fmla="*/ 2211699 h 2211699"/>
              <a:gd name="connsiteX3" fmla="*/ 0 w 12192000"/>
              <a:gd name="connsiteY3" fmla="*/ 2211699 h 2211699"/>
              <a:gd name="connsiteX4" fmla="*/ 0 w 12192000"/>
              <a:gd name="connsiteY4" fmla="*/ 0 h 2211699"/>
              <a:gd name="connsiteX0" fmla="*/ 0 w 12192000"/>
              <a:gd name="connsiteY0" fmla="*/ 185979 h 2397678"/>
              <a:gd name="connsiteX1" fmla="*/ 12192000 w 12192000"/>
              <a:gd name="connsiteY1" fmla="*/ 0 h 2397678"/>
              <a:gd name="connsiteX2" fmla="*/ 12192000 w 12192000"/>
              <a:gd name="connsiteY2" fmla="*/ 2397678 h 2397678"/>
              <a:gd name="connsiteX3" fmla="*/ 0 w 12192000"/>
              <a:gd name="connsiteY3" fmla="*/ 2397678 h 2397678"/>
              <a:gd name="connsiteX4" fmla="*/ 0 w 12192000"/>
              <a:gd name="connsiteY4" fmla="*/ 185979 h 2397678"/>
              <a:gd name="connsiteX0" fmla="*/ 0 w 12192000"/>
              <a:gd name="connsiteY0" fmla="*/ 185979 h 2397678"/>
              <a:gd name="connsiteX1" fmla="*/ 7330698 w 12192000"/>
              <a:gd name="connsiteY1" fmla="*/ 61993 h 2397678"/>
              <a:gd name="connsiteX2" fmla="*/ 12192000 w 12192000"/>
              <a:gd name="connsiteY2" fmla="*/ 0 h 2397678"/>
              <a:gd name="connsiteX3" fmla="*/ 12192000 w 12192000"/>
              <a:gd name="connsiteY3" fmla="*/ 2397678 h 2397678"/>
              <a:gd name="connsiteX4" fmla="*/ 0 w 12192000"/>
              <a:gd name="connsiteY4" fmla="*/ 2397678 h 2397678"/>
              <a:gd name="connsiteX5" fmla="*/ 0 w 12192000"/>
              <a:gd name="connsiteY5" fmla="*/ 185979 h 2397678"/>
              <a:gd name="connsiteX0" fmla="*/ 0 w 12192000"/>
              <a:gd name="connsiteY0" fmla="*/ 185979 h 2397678"/>
              <a:gd name="connsiteX1" fmla="*/ 7268704 w 12192000"/>
              <a:gd name="connsiteY1" fmla="*/ 1596325 h 2397678"/>
              <a:gd name="connsiteX2" fmla="*/ 12192000 w 12192000"/>
              <a:gd name="connsiteY2" fmla="*/ 0 h 2397678"/>
              <a:gd name="connsiteX3" fmla="*/ 12192000 w 12192000"/>
              <a:gd name="connsiteY3" fmla="*/ 2397678 h 2397678"/>
              <a:gd name="connsiteX4" fmla="*/ 0 w 12192000"/>
              <a:gd name="connsiteY4" fmla="*/ 2397678 h 2397678"/>
              <a:gd name="connsiteX5" fmla="*/ 0 w 12192000"/>
              <a:gd name="connsiteY5" fmla="*/ 185979 h 2397678"/>
              <a:gd name="connsiteX0" fmla="*/ 0 w 12192000"/>
              <a:gd name="connsiteY0" fmla="*/ 185979 h 2397678"/>
              <a:gd name="connsiteX1" fmla="*/ 7268704 w 12192000"/>
              <a:gd name="connsiteY1" fmla="*/ 1596325 h 2397678"/>
              <a:gd name="connsiteX2" fmla="*/ 12192000 w 12192000"/>
              <a:gd name="connsiteY2" fmla="*/ 0 h 2397678"/>
              <a:gd name="connsiteX3" fmla="*/ 12192000 w 12192000"/>
              <a:gd name="connsiteY3" fmla="*/ 2397678 h 2397678"/>
              <a:gd name="connsiteX4" fmla="*/ 0 w 12192000"/>
              <a:gd name="connsiteY4" fmla="*/ 2397678 h 2397678"/>
              <a:gd name="connsiteX5" fmla="*/ 0 w 12192000"/>
              <a:gd name="connsiteY5" fmla="*/ 185979 h 2397678"/>
              <a:gd name="connsiteX0" fmla="*/ 0 w 12192000"/>
              <a:gd name="connsiteY0" fmla="*/ 185979 h 2397678"/>
              <a:gd name="connsiteX1" fmla="*/ 7268704 w 12192000"/>
              <a:gd name="connsiteY1" fmla="*/ 1596325 h 2397678"/>
              <a:gd name="connsiteX2" fmla="*/ 12192000 w 12192000"/>
              <a:gd name="connsiteY2" fmla="*/ 0 h 2397678"/>
              <a:gd name="connsiteX3" fmla="*/ 12192000 w 12192000"/>
              <a:gd name="connsiteY3" fmla="*/ 2397678 h 2397678"/>
              <a:gd name="connsiteX4" fmla="*/ 0 w 12192000"/>
              <a:gd name="connsiteY4" fmla="*/ 2397678 h 2397678"/>
              <a:gd name="connsiteX5" fmla="*/ 0 w 12192000"/>
              <a:gd name="connsiteY5" fmla="*/ 185979 h 2397678"/>
              <a:gd name="connsiteX0" fmla="*/ 0 w 12192000"/>
              <a:gd name="connsiteY0" fmla="*/ 185979 h 2397678"/>
              <a:gd name="connsiteX1" fmla="*/ 7268704 w 12192000"/>
              <a:gd name="connsiteY1" fmla="*/ 1596325 h 2397678"/>
              <a:gd name="connsiteX2" fmla="*/ 12192000 w 12192000"/>
              <a:gd name="connsiteY2" fmla="*/ 0 h 2397678"/>
              <a:gd name="connsiteX3" fmla="*/ 12192000 w 12192000"/>
              <a:gd name="connsiteY3" fmla="*/ 2397678 h 2397678"/>
              <a:gd name="connsiteX4" fmla="*/ 0 w 12192000"/>
              <a:gd name="connsiteY4" fmla="*/ 2397678 h 2397678"/>
              <a:gd name="connsiteX5" fmla="*/ 0 w 12192000"/>
              <a:gd name="connsiteY5" fmla="*/ 185979 h 2397678"/>
              <a:gd name="connsiteX0" fmla="*/ 0 w 12192000"/>
              <a:gd name="connsiteY0" fmla="*/ 185979 h 2397678"/>
              <a:gd name="connsiteX1" fmla="*/ 7268704 w 12192000"/>
              <a:gd name="connsiteY1" fmla="*/ 1596325 h 2397678"/>
              <a:gd name="connsiteX2" fmla="*/ 12192000 w 12192000"/>
              <a:gd name="connsiteY2" fmla="*/ 0 h 2397678"/>
              <a:gd name="connsiteX3" fmla="*/ 12192000 w 12192000"/>
              <a:gd name="connsiteY3" fmla="*/ 2397678 h 2397678"/>
              <a:gd name="connsiteX4" fmla="*/ 0 w 12192000"/>
              <a:gd name="connsiteY4" fmla="*/ 2397678 h 2397678"/>
              <a:gd name="connsiteX5" fmla="*/ 0 w 12192000"/>
              <a:gd name="connsiteY5" fmla="*/ 185979 h 239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397678">
                <a:moveTo>
                  <a:pt x="0" y="185979"/>
                </a:moveTo>
                <a:cubicBezTo>
                  <a:pt x="2422901" y="656094"/>
                  <a:pt x="4558222" y="1418210"/>
                  <a:pt x="7268704" y="1596325"/>
                </a:cubicBezTo>
                <a:cubicBezTo>
                  <a:pt x="9979186" y="1774440"/>
                  <a:pt x="10969356" y="795579"/>
                  <a:pt x="12192000" y="0"/>
                </a:cubicBezTo>
                <a:lnTo>
                  <a:pt x="12192000" y="2397678"/>
                </a:lnTo>
                <a:lnTo>
                  <a:pt x="0" y="2397678"/>
                </a:lnTo>
                <a:lnTo>
                  <a:pt x="0" y="185979"/>
                </a:lnTo>
                <a:close/>
              </a:path>
            </a:pathLst>
          </a:cu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srgbClr val="FFFFFF"/>
              </a:solidFill>
              <a:latin typeface="Open Sans"/>
            </a:endParaRPr>
          </a:p>
        </p:txBody>
      </p:sp>
      <p:sp>
        <p:nvSpPr>
          <p:cNvPr id="33" name="TextBox 32">
            <a:extLst>
              <a:ext uri="{FF2B5EF4-FFF2-40B4-BE49-F238E27FC236}">
                <a16:creationId xmlns:a16="http://schemas.microsoft.com/office/drawing/2014/main" id="{28B9ADAE-C9CE-4A10-941C-4174972F5434}"/>
              </a:ext>
            </a:extLst>
          </p:cNvPr>
          <p:cNvSpPr txBox="1"/>
          <p:nvPr/>
        </p:nvSpPr>
        <p:spPr>
          <a:xfrm>
            <a:off x="5842599" y="3927559"/>
            <a:ext cx="2675644" cy="253916"/>
          </a:xfrm>
          <a:prstGeom prst="rect">
            <a:avLst/>
          </a:prstGeom>
          <a:noFill/>
        </p:spPr>
        <p:txBody>
          <a:bodyPr wrap="square" rtlCol="0">
            <a:spAutoFit/>
          </a:bodyPr>
          <a:lstStyle/>
          <a:p>
            <a:pPr defTabSz="685783"/>
            <a:endParaRPr lang="en-US" sz="1050" dirty="0">
              <a:solidFill>
                <a:srgbClr val="FFFFFF"/>
              </a:solidFill>
              <a:latin typeface="Montserrat" panose="02000505000000020004" pitchFamily="2" charset="77"/>
            </a:endParaRPr>
          </a:p>
        </p:txBody>
      </p:sp>
      <p:sp>
        <p:nvSpPr>
          <p:cNvPr id="14" name="TextBox 13">
            <a:extLst>
              <a:ext uri="{FF2B5EF4-FFF2-40B4-BE49-F238E27FC236}">
                <a16:creationId xmlns:a16="http://schemas.microsoft.com/office/drawing/2014/main" id="{73C33128-C489-B644-8995-F6572040B28F}"/>
              </a:ext>
            </a:extLst>
          </p:cNvPr>
          <p:cNvSpPr txBox="1"/>
          <p:nvPr/>
        </p:nvSpPr>
        <p:spPr>
          <a:xfrm>
            <a:off x="444572" y="1001315"/>
            <a:ext cx="8254857" cy="553998"/>
          </a:xfrm>
          <a:prstGeom prst="rect">
            <a:avLst/>
          </a:prstGeom>
          <a:noFill/>
        </p:spPr>
        <p:txBody>
          <a:bodyPr wrap="square" rtlCol="0">
            <a:spAutoFit/>
          </a:bodyPr>
          <a:lstStyle/>
          <a:p>
            <a:pPr algn="ctr" defTabSz="685783"/>
            <a:r>
              <a:rPr lang="en-US" sz="3000" dirty="0">
                <a:solidFill>
                  <a:srgbClr val="0099BA"/>
                </a:solidFill>
                <a:latin typeface="Montserrat" panose="02000505000000020004" pitchFamily="2" charset="77"/>
              </a:rPr>
              <a:t>General Housekeeping </a:t>
            </a:r>
          </a:p>
        </p:txBody>
      </p:sp>
      <p:sp>
        <p:nvSpPr>
          <p:cNvPr id="3" name="Rounded Rectangle 2"/>
          <p:cNvSpPr/>
          <p:nvPr/>
        </p:nvSpPr>
        <p:spPr>
          <a:xfrm>
            <a:off x="4967949" y="2057454"/>
            <a:ext cx="3271847" cy="2674573"/>
          </a:xfrm>
          <a:prstGeom prst="roundRect">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sz="1350" dirty="0">
              <a:solidFill>
                <a:srgbClr val="FFFFFF"/>
              </a:solidFill>
              <a:latin typeface="Open Sans"/>
            </a:endParaRPr>
          </a:p>
        </p:txBody>
      </p:sp>
      <p:sp>
        <p:nvSpPr>
          <p:cNvPr id="38" name="TextBox 37">
            <a:extLst>
              <a:ext uri="{FF2B5EF4-FFF2-40B4-BE49-F238E27FC236}">
                <a16:creationId xmlns:a16="http://schemas.microsoft.com/office/drawing/2014/main" id="{E4CCA5BB-FAA4-48E6-BE84-13B11982B14D}"/>
              </a:ext>
            </a:extLst>
          </p:cNvPr>
          <p:cNvSpPr txBox="1"/>
          <p:nvPr/>
        </p:nvSpPr>
        <p:spPr>
          <a:xfrm>
            <a:off x="5124798" y="2158435"/>
            <a:ext cx="2961409" cy="572657"/>
          </a:xfrm>
          <a:prstGeom prst="rect">
            <a:avLst/>
          </a:prstGeom>
          <a:noFill/>
        </p:spPr>
        <p:txBody>
          <a:bodyPr wrap="square" lIns="0" tIns="0" rIns="0" bIns="0" rtlCol="0">
            <a:spAutoFit/>
          </a:bodyPr>
          <a:lstStyle/>
          <a:p>
            <a:pPr algn="ctr" defTabSz="685783">
              <a:lnSpc>
                <a:spcPct val="130000"/>
              </a:lnSpc>
            </a:pPr>
            <a:r>
              <a:rPr lang="en-US" sz="1500" b="1" dirty="0">
                <a:solidFill>
                  <a:srgbClr val="262626"/>
                </a:solidFill>
                <a:latin typeface="Montserrat" panose="02000505000000020004" pitchFamily="2" charset="77"/>
                <a:cs typeface="Century Gothic"/>
              </a:rPr>
              <a:t>TO HELP AVOID BACKGROUND NOISE:</a:t>
            </a:r>
          </a:p>
        </p:txBody>
      </p:sp>
      <p:grpSp>
        <p:nvGrpSpPr>
          <p:cNvPr id="6" name="Group 5">
            <a:extLst>
              <a:ext uri="{FF2B5EF4-FFF2-40B4-BE49-F238E27FC236}">
                <a16:creationId xmlns:a16="http://schemas.microsoft.com/office/drawing/2014/main" id="{089FC5D4-6DA9-B648-BC59-8FC54A59002B}"/>
              </a:ext>
            </a:extLst>
          </p:cNvPr>
          <p:cNvGrpSpPr/>
          <p:nvPr/>
        </p:nvGrpSpPr>
        <p:grpSpPr>
          <a:xfrm>
            <a:off x="1547164" y="1619391"/>
            <a:ext cx="3240500" cy="692681"/>
            <a:chOff x="234086" y="1039319"/>
            <a:chExt cx="4320666" cy="923575"/>
          </a:xfrm>
        </p:grpSpPr>
        <p:grpSp>
          <p:nvGrpSpPr>
            <p:cNvPr id="15" name="Group 14">
              <a:extLst>
                <a:ext uri="{FF2B5EF4-FFF2-40B4-BE49-F238E27FC236}">
                  <a16:creationId xmlns:a16="http://schemas.microsoft.com/office/drawing/2014/main" id="{11AC558C-DA43-4FF7-98C0-15EB452DF39D}"/>
                </a:ext>
              </a:extLst>
            </p:cNvPr>
            <p:cNvGrpSpPr/>
            <p:nvPr/>
          </p:nvGrpSpPr>
          <p:grpSpPr>
            <a:xfrm>
              <a:off x="234086" y="1039319"/>
              <a:ext cx="4320666" cy="923575"/>
              <a:chOff x="1421588" y="2227114"/>
              <a:chExt cx="4320666" cy="923575"/>
            </a:xfrm>
          </p:grpSpPr>
          <p:sp>
            <p:nvSpPr>
              <p:cNvPr id="16" name="Rectangle: Rounded Corners 2">
                <a:extLst>
                  <a:ext uri="{FF2B5EF4-FFF2-40B4-BE49-F238E27FC236}">
                    <a16:creationId xmlns:a16="http://schemas.microsoft.com/office/drawing/2014/main" id="{82506779-3152-469A-B49C-37B1084313C1}"/>
                  </a:ext>
                </a:extLst>
              </p:cNvPr>
              <p:cNvSpPr/>
              <p:nvPr/>
            </p:nvSpPr>
            <p:spPr>
              <a:xfrm>
                <a:off x="1421588" y="2227114"/>
                <a:ext cx="4228550" cy="89944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dirty="0">
                  <a:solidFill>
                    <a:srgbClr val="FFFFFF"/>
                  </a:solidFill>
                  <a:latin typeface="Lato Heavy"/>
                </a:endParaRPr>
              </a:p>
            </p:txBody>
          </p:sp>
          <p:sp>
            <p:nvSpPr>
              <p:cNvPr id="17" name="Rectangle: Top Corners Rounded 3">
                <a:extLst>
                  <a:ext uri="{FF2B5EF4-FFF2-40B4-BE49-F238E27FC236}">
                    <a16:creationId xmlns:a16="http://schemas.microsoft.com/office/drawing/2014/main" id="{DA51F1D0-8B97-400A-98E8-ED7018A791BE}"/>
                  </a:ext>
                </a:extLst>
              </p:cNvPr>
              <p:cNvSpPr/>
              <p:nvPr/>
            </p:nvSpPr>
            <p:spPr>
              <a:xfrm rot="16200000">
                <a:off x="1480671" y="2196609"/>
                <a:ext cx="902289" cy="1005872"/>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dirty="0">
                  <a:solidFill>
                    <a:srgbClr val="FFFFFF"/>
                  </a:solidFill>
                  <a:latin typeface="Lato Heavy"/>
                </a:endParaRPr>
              </a:p>
            </p:txBody>
          </p:sp>
          <p:sp>
            <p:nvSpPr>
              <p:cNvPr id="18" name="Isosceles Triangle 17">
                <a:extLst>
                  <a:ext uri="{FF2B5EF4-FFF2-40B4-BE49-F238E27FC236}">
                    <a16:creationId xmlns:a16="http://schemas.microsoft.com/office/drawing/2014/main" id="{1A83F595-1BFF-4737-A56E-6290AFC1D2C0}"/>
                  </a:ext>
                </a:extLst>
              </p:cNvPr>
              <p:cNvSpPr/>
              <p:nvPr/>
            </p:nvSpPr>
            <p:spPr>
              <a:xfrm rot="5400000">
                <a:off x="2346677" y="2620405"/>
                <a:ext cx="271575" cy="11001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dirty="0">
                  <a:solidFill>
                    <a:srgbClr val="FFFFFF"/>
                  </a:solidFill>
                  <a:latin typeface="Lato Heavy"/>
                </a:endParaRPr>
              </a:p>
            </p:txBody>
          </p:sp>
          <p:sp>
            <p:nvSpPr>
              <p:cNvPr id="20" name="TextBox 19">
                <a:extLst>
                  <a:ext uri="{FF2B5EF4-FFF2-40B4-BE49-F238E27FC236}">
                    <a16:creationId xmlns:a16="http://schemas.microsoft.com/office/drawing/2014/main" id="{E4CCA5BB-FAA4-48E6-BE84-13B11982B14D}"/>
                  </a:ext>
                </a:extLst>
              </p:cNvPr>
              <p:cNvSpPr txBox="1"/>
              <p:nvPr/>
            </p:nvSpPr>
            <p:spPr>
              <a:xfrm>
                <a:off x="2707760" y="2303449"/>
                <a:ext cx="3034494" cy="763543"/>
              </a:xfrm>
              <a:prstGeom prst="rect">
                <a:avLst/>
              </a:prstGeom>
              <a:noFill/>
            </p:spPr>
            <p:txBody>
              <a:bodyPr wrap="square" lIns="0" tIns="0" rIns="0" bIns="0" rtlCol="0">
                <a:spAutoFit/>
              </a:bodyPr>
              <a:lstStyle/>
              <a:p>
                <a:pPr defTabSz="685783">
                  <a:lnSpc>
                    <a:spcPct val="130000"/>
                  </a:lnSpc>
                </a:pPr>
                <a:r>
                  <a:rPr lang="en-US" sz="1500" b="1" dirty="0">
                    <a:solidFill>
                      <a:srgbClr val="262626"/>
                    </a:solidFill>
                    <a:latin typeface="Montserrat" panose="02000505000000020004" pitchFamily="2" charset="77"/>
                    <a:cs typeface="Century Gothic"/>
                  </a:rPr>
                  <a:t>Camera: </a:t>
                </a:r>
              </a:p>
              <a:p>
                <a:pPr defTabSz="685783">
                  <a:lnSpc>
                    <a:spcPct val="130000"/>
                  </a:lnSpc>
                </a:pPr>
                <a:r>
                  <a:rPr lang="en-US" sz="1500" b="1" dirty="0">
                    <a:solidFill>
                      <a:srgbClr val="262626"/>
                    </a:solidFill>
                    <a:latin typeface="Montserrat" panose="02000505000000020004" pitchFamily="2" charset="77"/>
                    <a:cs typeface="Century Gothic"/>
                  </a:rPr>
                  <a:t>on/off</a:t>
                </a:r>
              </a:p>
            </p:txBody>
          </p:sp>
        </p:grpSp>
        <p:sp>
          <p:nvSpPr>
            <p:cNvPr id="32" name="Shape 2484">
              <a:extLst>
                <a:ext uri="{FF2B5EF4-FFF2-40B4-BE49-F238E27FC236}">
                  <a16:creationId xmlns:a16="http://schemas.microsoft.com/office/drawing/2014/main" id="{787B54B9-A56F-244C-947D-43872F636FEA}"/>
                </a:ext>
              </a:extLst>
            </p:cNvPr>
            <p:cNvSpPr/>
            <p:nvPr/>
          </p:nvSpPr>
          <p:spPr>
            <a:xfrm>
              <a:off x="439137" y="1361167"/>
              <a:ext cx="598667" cy="380942"/>
            </a:xfrm>
            <a:custGeom>
              <a:avLst/>
              <a:gdLst/>
              <a:ahLst/>
              <a:cxnLst>
                <a:cxn ang="0">
                  <a:pos x="wd2" y="hd2"/>
                </a:cxn>
                <a:cxn ang="5400000">
                  <a:pos x="wd2" y="hd2"/>
                </a:cxn>
                <a:cxn ang="10800000">
                  <a:pos x="wd2" y="hd2"/>
                </a:cxn>
                <a:cxn ang="16200000">
                  <a:pos x="wd2" y="hd2"/>
                </a:cxn>
              </a:cxnLst>
              <a:rect l="0" t="0" r="r" b="b"/>
              <a:pathLst>
                <a:path w="21600" h="21600" extrusionOk="0">
                  <a:moveTo>
                    <a:pt x="20618" y="16606"/>
                  </a:moveTo>
                  <a:lnTo>
                    <a:pt x="16691" y="14138"/>
                  </a:lnTo>
                  <a:lnTo>
                    <a:pt x="16691" y="7462"/>
                  </a:lnTo>
                  <a:lnTo>
                    <a:pt x="20618" y="4994"/>
                  </a:lnTo>
                  <a:cubicBezTo>
                    <a:pt x="20618" y="4994"/>
                    <a:pt x="20618" y="16606"/>
                    <a:pt x="20618" y="16606"/>
                  </a:cubicBezTo>
                  <a:close/>
                  <a:moveTo>
                    <a:pt x="21109" y="3086"/>
                  </a:moveTo>
                  <a:cubicBezTo>
                    <a:pt x="21030" y="3086"/>
                    <a:pt x="20958" y="3122"/>
                    <a:pt x="20892" y="3174"/>
                  </a:cubicBezTo>
                  <a:lnTo>
                    <a:pt x="20890" y="3167"/>
                  </a:lnTo>
                  <a:lnTo>
                    <a:pt x="16018" y="6229"/>
                  </a:lnTo>
                  <a:cubicBezTo>
                    <a:pt x="16013" y="6233"/>
                    <a:pt x="16008" y="6235"/>
                    <a:pt x="16003" y="6239"/>
                  </a:cubicBezTo>
                  <a:lnTo>
                    <a:pt x="15980" y="6252"/>
                  </a:lnTo>
                  <a:lnTo>
                    <a:pt x="15983" y="6260"/>
                  </a:lnTo>
                  <a:cubicBezTo>
                    <a:pt x="15822" y="6387"/>
                    <a:pt x="15709" y="6641"/>
                    <a:pt x="15709" y="6943"/>
                  </a:cubicBezTo>
                  <a:lnTo>
                    <a:pt x="15709" y="14657"/>
                  </a:lnTo>
                  <a:cubicBezTo>
                    <a:pt x="15709" y="14959"/>
                    <a:pt x="15822" y="15213"/>
                    <a:pt x="15983" y="15340"/>
                  </a:cubicBezTo>
                  <a:lnTo>
                    <a:pt x="15980" y="15347"/>
                  </a:lnTo>
                  <a:lnTo>
                    <a:pt x="16002" y="15360"/>
                  </a:lnTo>
                  <a:cubicBezTo>
                    <a:pt x="16008" y="15365"/>
                    <a:pt x="16013" y="15368"/>
                    <a:pt x="16018" y="15371"/>
                  </a:cubicBezTo>
                  <a:lnTo>
                    <a:pt x="20890" y="18433"/>
                  </a:lnTo>
                  <a:lnTo>
                    <a:pt x="20892" y="18426"/>
                  </a:lnTo>
                  <a:cubicBezTo>
                    <a:pt x="20958" y="18478"/>
                    <a:pt x="21030" y="18514"/>
                    <a:pt x="21109" y="18514"/>
                  </a:cubicBezTo>
                  <a:cubicBezTo>
                    <a:pt x="21380" y="18514"/>
                    <a:pt x="21600" y="18169"/>
                    <a:pt x="21600" y="17743"/>
                  </a:cubicBezTo>
                  <a:lnTo>
                    <a:pt x="21600" y="3857"/>
                  </a:lnTo>
                  <a:cubicBezTo>
                    <a:pt x="21600" y="3431"/>
                    <a:pt x="21380" y="3086"/>
                    <a:pt x="21109" y="3086"/>
                  </a:cubicBezTo>
                  <a:moveTo>
                    <a:pt x="13745" y="18514"/>
                  </a:moveTo>
                  <a:cubicBezTo>
                    <a:pt x="13745" y="19367"/>
                    <a:pt x="13306" y="20057"/>
                    <a:pt x="12764" y="20057"/>
                  </a:cubicBezTo>
                  <a:lnTo>
                    <a:pt x="1964" y="20057"/>
                  </a:lnTo>
                  <a:cubicBezTo>
                    <a:pt x="1422" y="20057"/>
                    <a:pt x="982" y="19367"/>
                    <a:pt x="982" y="18514"/>
                  </a:cubicBezTo>
                  <a:lnTo>
                    <a:pt x="982" y="3086"/>
                  </a:lnTo>
                  <a:cubicBezTo>
                    <a:pt x="982" y="2233"/>
                    <a:pt x="1422" y="1543"/>
                    <a:pt x="1964" y="1543"/>
                  </a:cubicBezTo>
                  <a:lnTo>
                    <a:pt x="12764" y="1543"/>
                  </a:lnTo>
                  <a:cubicBezTo>
                    <a:pt x="13306" y="1543"/>
                    <a:pt x="13745" y="2233"/>
                    <a:pt x="13745" y="3086"/>
                  </a:cubicBezTo>
                  <a:cubicBezTo>
                    <a:pt x="13745" y="3086"/>
                    <a:pt x="13745" y="18514"/>
                    <a:pt x="13745" y="18514"/>
                  </a:cubicBezTo>
                  <a:close/>
                  <a:moveTo>
                    <a:pt x="12764" y="0"/>
                  </a:moveTo>
                  <a:lnTo>
                    <a:pt x="1964" y="0"/>
                  </a:lnTo>
                  <a:cubicBezTo>
                    <a:pt x="879" y="0"/>
                    <a:pt x="0" y="1382"/>
                    <a:pt x="0" y="3086"/>
                  </a:cubicBezTo>
                  <a:lnTo>
                    <a:pt x="0" y="18514"/>
                  </a:lnTo>
                  <a:cubicBezTo>
                    <a:pt x="0" y="20219"/>
                    <a:pt x="879" y="21600"/>
                    <a:pt x="1964" y="21600"/>
                  </a:cubicBezTo>
                  <a:lnTo>
                    <a:pt x="12764" y="21600"/>
                  </a:lnTo>
                  <a:cubicBezTo>
                    <a:pt x="13848" y="21600"/>
                    <a:pt x="14727" y="20219"/>
                    <a:pt x="14727" y="18514"/>
                  </a:cubicBezTo>
                  <a:lnTo>
                    <a:pt x="14727" y="3086"/>
                  </a:lnTo>
                  <a:cubicBezTo>
                    <a:pt x="14727" y="1382"/>
                    <a:pt x="13848" y="0"/>
                    <a:pt x="12764" y="0"/>
                  </a:cubicBezTo>
                </a:path>
              </a:pathLst>
            </a:custGeom>
            <a:solidFill>
              <a:schemeClr val="bg1"/>
            </a:solidFill>
            <a:ln w="12700">
              <a:noFill/>
              <a:miter lim="400000"/>
            </a:ln>
          </p:spPr>
          <p:txBody>
            <a:bodyPr lIns="14287" tIns="14287" rIns="14287" bIns="14287" anchor="ctr"/>
            <a:lstStyle/>
            <a:p>
              <a:pPr algn="ctr" defTabSz="171427" hangingPunct="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72" kern="0">
                <a:solidFill>
                  <a:srgbClr val="FFFFFF"/>
                </a:solidFill>
                <a:effectLst>
                  <a:outerShdw blurRad="38100" dist="12700" dir="5400000" rotWithShape="0">
                    <a:srgbClr val="000000">
                      <a:alpha val="50000"/>
                    </a:srgbClr>
                  </a:outerShdw>
                </a:effectLst>
                <a:latin typeface="Arial"/>
                <a:ea typeface="Arial"/>
                <a:cs typeface="Arial"/>
                <a:sym typeface="Gill Sans"/>
              </a:endParaRPr>
            </a:p>
          </p:txBody>
        </p:sp>
      </p:grpSp>
      <p:grpSp>
        <p:nvGrpSpPr>
          <p:cNvPr id="4" name="Group 3">
            <a:extLst>
              <a:ext uri="{FF2B5EF4-FFF2-40B4-BE49-F238E27FC236}">
                <a16:creationId xmlns:a16="http://schemas.microsoft.com/office/drawing/2014/main" id="{0C77747E-0FC4-C94E-BDF2-16DAA3ED60DD}"/>
              </a:ext>
            </a:extLst>
          </p:cNvPr>
          <p:cNvGrpSpPr/>
          <p:nvPr/>
        </p:nvGrpSpPr>
        <p:grpSpPr>
          <a:xfrm>
            <a:off x="1559636" y="4527490"/>
            <a:ext cx="3239333" cy="693286"/>
            <a:chOff x="246726" y="3036334"/>
            <a:chExt cx="4319110" cy="924381"/>
          </a:xfrm>
        </p:grpSpPr>
        <p:grpSp>
          <p:nvGrpSpPr>
            <p:cNvPr id="27" name="Group 26">
              <a:extLst>
                <a:ext uri="{FF2B5EF4-FFF2-40B4-BE49-F238E27FC236}">
                  <a16:creationId xmlns:a16="http://schemas.microsoft.com/office/drawing/2014/main" id="{11AC558C-DA43-4FF7-98C0-15EB452DF39D}"/>
                </a:ext>
              </a:extLst>
            </p:cNvPr>
            <p:cNvGrpSpPr/>
            <p:nvPr/>
          </p:nvGrpSpPr>
          <p:grpSpPr>
            <a:xfrm>
              <a:off x="246726" y="3036334"/>
              <a:ext cx="4319110" cy="924381"/>
              <a:chOff x="1421587" y="2202175"/>
              <a:chExt cx="4319110" cy="924381"/>
            </a:xfrm>
          </p:grpSpPr>
          <p:sp>
            <p:nvSpPr>
              <p:cNvPr id="28" name="Rectangle: Rounded Corners 2">
                <a:extLst>
                  <a:ext uri="{FF2B5EF4-FFF2-40B4-BE49-F238E27FC236}">
                    <a16:creationId xmlns:a16="http://schemas.microsoft.com/office/drawing/2014/main" id="{82506779-3152-469A-B49C-37B1084313C1}"/>
                  </a:ext>
                </a:extLst>
              </p:cNvPr>
              <p:cNvSpPr/>
              <p:nvPr/>
            </p:nvSpPr>
            <p:spPr>
              <a:xfrm>
                <a:off x="1421588" y="2202175"/>
                <a:ext cx="4228550" cy="89944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dirty="0">
                  <a:solidFill>
                    <a:srgbClr val="FFFFFF"/>
                  </a:solidFill>
                  <a:latin typeface="Lato Heavy"/>
                </a:endParaRPr>
              </a:p>
            </p:txBody>
          </p:sp>
          <p:sp>
            <p:nvSpPr>
              <p:cNvPr id="29" name="Rectangle: Top Corners Rounded 3">
                <a:extLst>
                  <a:ext uri="{FF2B5EF4-FFF2-40B4-BE49-F238E27FC236}">
                    <a16:creationId xmlns:a16="http://schemas.microsoft.com/office/drawing/2014/main" id="{DA51F1D0-8B97-400A-98E8-ED7018A791BE}"/>
                  </a:ext>
                </a:extLst>
              </p:cNvPr>
              <p:cNvSpPr/>
              <p:nvPr/>
            </p:nvSpPr>
            <p:spPr>
              <a:xfrm rot="16200000">
                <a:off x="1473378" y="2172476"/>
                <a:ext cx="902289" cy="1005872"/>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dirty="0">
                  <a:solidFill>
                    <a:srgbClr val="FFFFFF"/>
                  </a:solidFill>
                  <a:latin typeface="Lato Heavy"/>
                </a:endParaRPr>
              </a:p>
            </p:txBody>
          </p:sp>
          <p:sp>
            <p:nvSpPr>
              <p:cNvPr id="34" name="Isosceles Triangle 33">
                <a:extLst>
                  <a:ext uri="{FF2B5EF4-FFF2-40B4-BE49-F238E27FC236}">
                    <a16:creationId xmlns:a16="http://schemas.microsoft.com/office/drawing/2014/main" id="{1A83F595-1BFF-4737-A56E-6290AFC1D2C0}"/>
                  </a:ext>
                </a:extLst>
              </p:cNvPr>
              <p:cNvSpPr/>
              <p:nvPr/>
            </p:nvSpPr>
            <p:spPr>
              <a:xfrm rot="5400000">
                <a:off x="2346677" y="2620405"/>
                <a:ext cx="271575" cy="11001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dirty="0">
                  <a:solidFill>
                    <a:srgbClr val="FFFFFF"/>
                  </a:solidFill>
                  <a:latin typeface="Lato Heavy"/>
                </a:endParaRPr>
              </a:p>
            </p:txBody>
          </p:sp>
          <p:sp>
            <p:nvSpPr>
              <p:cNvPr id="36" name="TextBox 35">
                <a:extLst>
                  <a:ext uri="{FF2B5EF4-FFF2-40B4-BE49-F238E27FC236}">
                    <a16:creationId xmlns:a16="http://schemas.microsoft.com/office/drawing/2014/main" id="{E4CCA5BB-FAA4-48E6-BE84-13B11982B14D}"/>
                  </a:ext>
                </a:extLst>
              </p:cNvPr>
              <p:cNvSpPr txBox="1"/>
              <p:nvPr/>
            </p:nvSpPr>
            <p:spPr>
              <a:xfrm>
                <a:off x="2706203" y="2321443"/>
                <a:ext cx="3034494" cy="363433"/>
              </a:xfrm>
              <a:prstGeom prst="rect">
                <a:avLst/>
              </a:prstGeom>
              <a:noFill/>
            </p:spPr>
            <p:txBody>
              <a:bodyPr wrap="square" lIns="0" tIns="0" rIns="0" bIns="0" rtlCol="0">
                <a:spAutoFit/>
              </a:bodyPr>
              <a:lstStyle/>
              <a:p>
                <a:pPr defTabSz="685783">
                  <a:lnSpc>
                    <a:spcPct val="130000"/>
                  </a:lnSpc>
                </a:pPr>
                <a:r>
                  <a:rPr lang="en-US" sz="1500" b="1" dirty="0">
                    <a:solidFill>
                      <a:srgbClr val="262626"/>
                    </a:solidFill>
                    <a:latin typeface="Montserrat" panose="02000505000000020004" pitchFamily="2" charset="77"/>
                    <a:cs typeface="Century Gothic"/>
                  </a:rPr>
                  <a:t>Leave the session </a:t>
                </a:r>
              </a:p>
            </p:txBody>
          </p:sp>
        </p:grpSp>
        <p:sp>
          <p:nvSpPr>
            <p:cNvPr id="40" name="Shape 2471">
              <a:extLst>
                <a:ext uri="{FF2B5EF4-FFF2-40B4-BE49-F238E27FC236}">
                  <a16:creationId xmlns:a16="http://schemas.microsoft.com/office/drawing/2014/main" id="{E8C7F5DC-30FA-EC40-AFC6-BA0B11BAF5A1}"/>
                </a:ext>
              </a:extLst>
            </p:cNvPr>
            <p:cNvSpPr/>
            <p:nvPr/>
          </p:nvSpPr>
          <p:spPr>
            <a:xfrm rot="7979680">
              <a:off x="480204" y="3261283"/>
              <a:ext cx="590653" cy="612788"/>
            </a:xfrm>
            <a:custGeom>
              <a:avLst/>
              <a:gdLst/>
              <a:ahLst/>
              <a:cxnLst>
                <a:cxn ang="0">
                  <a:pos x="wd2" y="hd2"/>
                </a:cxn>
                <a:cxn ang="5400000">
                  <a:pos x="wd2" y="hd2"/>
                </a:cxn>
                <a:cxn ang="10800000">
                  <a:pos x="wd2" y="hd2"/>
                </a:cxn>
                <a:cxn ang="16200000">
                  <a:pos x="wd2" y="hd2"/>
                </a:cxn>
              </a:cxnLst>
              <a:rect l="0" t="0" r="r" b="b"/>
              <a:pathLst>
                <a:path w="21600" h="21600" extrusionOk="0">
                  <a:moveTo>
                    <a:pt x="16445" y="20618"/>
                  </a:moveTo>
                  <a:cubicBezTo>
                    <a:pt x="15830" y="20618"/>
                    <a:pt x="15230" y="20482"/>
                    <a:pt x="14664" y="20214"/>
                  </a:cubicBezTo>
                  <a:cubicBezTo>
                    <a:pt x="14611" y="20189"/>
                    <a:pt x="14556" y="20170"/>
                    <a:pt x="14501" y="20155"/>
                  </a:cubicBezTo>
                  <a:cubicBezTo>
                    <a:pt x="8920" y="17308"/>
                    <a:pt x="4296" y="12685"/>
                    <a:pt x="1448" y="7105"/>
                  </a:cubicBezTo>
                  <a:cubicBezTo>
                    <a:pt x="1432" y="7048"/>
                    <a:pt x="1412" y="6991"/>
                    <a:pt x="1386" y="6936"/>
                  </a:cubicBezTo>
                  <a:cubicBezTo>
                    <a:pt x="1118" y="6369"/>
                    <a:pt x="982" y="5770"/>
                    <a:pt x="982" y="5155"/>
                  </a:cubicBezTo>
                  <a:cubicBezTo>
                    <a:pt x="982" y="2774"/>
                    <a:pt x="3067" y="982"/>
                    <a:pt x="4418" y="982"/>
                  </a:cubicBezTo>
                  <a:cubicBezTo>
                    <a:pt x="4595" y="982"/>
                    <a:pt x="4712" y="1072"/>
                    <a:pt x="4765" y="1126"/>
                  </a:cubicBezTo>
                  <a:cubicBezTo>
                    <a:pt x="4777" y="1139"/>
                    <a:pt x="4800" y="1164"/>
                    <a:pt x="4832" y="1216"/>
                  </a:cubicBezTo>
                  <a:cubicBezTo>
                    <a:pt x="4849" y="1244"/>
                    <a:pt x="4868" y="1271"/>
                    <a:pt x="4888" y="1297"/>
                  </a:cubicBezTo>
                  <a:lnTo>
                    <a:pt x="8121" y="5453"/>
                  </a:lnTo>
                  <a:cubicBezTo>
                    <a:pt x="8146" y="5485"/>
                    <a:pt x="8173" y="5515"/>
                    <a:pt x="8202" y="5544"/>
                  </a:cubicBezTo>
                  <a:cubicBezTo>
                    <a:pt x="8255" y="5598"/>
                    <a:pt x="8345" y="5715"/>
                    <a:pt x="8345" y="5891"/>
                  </a:cubicBezTo>
                  <a:cubicBezTo>
                    <a:pt x="8345" y="5978"/>
                    <a:pt x="8321" y="6060"/>
                    <a:pt x="8274" y="6135"/>
                  </a:cubicBezTo>
                  <a:lnTo>
                    <a:pt x="7180" y="7221"/>
                  </a:lnTo>
                  <a:cubicBezTo>
                    <a:pt x="7175" y="7226"/>
                    <a:pt x="7170" y="7231"/>
                    <a:pt x="7165" y="7236"/>
                  </a:cubicBezTo>
                  <a:cubicBezTo>
                    <a:pt x="6769" y="7609"/>
                    <a:pt x="6543" y="8126"/>
                    <a:pt x="6543" y="8668"/>
                  </a:cubicBezTo>
                  <a:cubicBezTo>
                    <a:pt x="6543" y="9175"/>
                    <a:pt x="6740" y="9658"/>
                    <a:pt x="7082" y="10020"/>
                  </a:cubicBezTo>
                  <a:cubicBezTo>
                    <a:pt x="7094" y="10040"/>
                    <a:pt x="7107" y="10059"/>
                    <a:pt x="7121" y="10078"/>
                  </a:cubicBezTo>
                  <a:cubicBezTo>
                    <a:pt x="8327" y="11745"/>
                    <a:pt x="9810" y="13222"/>
                    <a:pt x="11528" y="14469"/>
                  </a:cubicBezTo>
                  <a:cubicBezTo>
                    <a:pt x="11541" y="14478"/>
                    <a:pt x="11555" y="14487"/>
                    <a:pt x="11568" y="14496"/>
                  </a:cubicBezTo>
                  <a:cubicBezTo>
                    <a:pt x="11931" y="14844"/>
                    <a:pt x="12418" y="15045"/>
                    <a:pt x="12928" y="15045"/>
                  </a:cubicBezTo>
                  <a:cubicBezTo>
                    <a:pt x="13440" y="15045"/>
                    <a:pt x="13934" y="14840"/>
                    <a:pt x="14301" y="14479"/>
                  </a:cubicBezTo>
                  <a:cubicBezTo>
                    <a:pt x="14320" y="14463"/>
                    <a:pt x="14338" y="14446"/>
                    <a:pt x="14356" y="14427"/>
                  </a:cubicBezTo>
                  <a:lnTo>
                    <a:pt x="15456" y="13320"/>
                  </a:lnTo>
                  <a:cubicBezTo>
                    <a:pt x="15533" y="13271"/>
                    <a:pt x="15615" y="13247"/>
                    <a:pt x="15701" y="13247"/>
                  </a:cubicBezTo>
                  <a:cubicBezTo>
                    <a:pt x="15878" y="13247"/>
                    <a:pt x="15995" y="13337"/>
                    <a:pt x="16048" y="13391"/>
                  </a:cubicBezTo>
                  <a:cubicBezTo>
                    <a:pt x="16077" y="13420"/>
                    <a:pt x="16108" y="13447"/>
                    <a:pt x="16140" y="13472"/>
                  </a:cubicBezTo>
                  <a:lnTo>
                    <a:pt x="20296" y="16704"/>
                  </a:lnTo>
                  <a:cubicBezTo>
                    <a:pt x="20323" y="16725"/>
                    <a:pt x="20351" y="16744"/>
                    <a:pt x="20379" y="16762"/>
                  </a:cubicBezTo>
                  <a:cubicBezTo>
                    <a:pt x="20431" y="16795"/>
                    <a:pt x="20455" y="16816"/>
                    <a:pt x="20466" y="16827"/>
                  </a:cubicBezTo>
                  <a:cubicBezTo>
                    <a:pt x="20520" y="16881"/>
                    <a:pt x="20610" y="16997"/>
                    <a:pt x="20610" y="17174"/>
                  </a:cubicBezTo>
                  <a:cubicBezTo>
                    <a:pt x="20610" y="17207"/>
                    <a:pt x="20612" y="17240"/>
                    <a:pt x="20616" y="17273"/>
                  </a:cubicBezTo>
                  <a:cubicBezTo>
                    <a:pt x="20539" y="18625"/>
                    <a:pt x="18774" y="20618"/>
                    <a:pt x="16445" y="20618"/>
                  </a:cubicBezTo>
                  <a:moveTo>
                    <a:pt x="21600" y="17174"/>
                  </a:moveTo>
                  <a:lnTo>
                    <a:pt x="21592" y="17174"/>
                  </a:lnTo>
                  <a:cubicBezTo>
                    <a:pt x="21592" y="16768"/>
                    <a:pt x="21427" y="16399"/>
                    <a:pt x="21161" y="16133"/>
                  </a:cubicBezTo>
                  <a:cubicBezTo>
                    <a:pt x="21082" y="16054"/>
                    <a:pt x="20994" y="15988"/>
                    <a:pt x="20899" y="15929"/>
                  </a:cubicBezTo>
                  <a:lnTo>
                    <a:pt x="16743" y="12697"/>
                  </a:lnTo>
                  <a:cubicBezTo>
                    <a:pt x="16476" y="12430"/>
                    <a:pt x="16108" y="12265"/>
                    <a:pt x="15701" y="12265"/>
                  </a:cubicBezTo>
                  <a:cubicBezTo>
                    <a:pt x="15368" y="12265"/>
                    <a:pt x="15065" y="12380"/>
                    <a:pt x="14819" y="12567"/>
                  </a:cubicBezTo>
                  <a:lnTo>
                    <a:pt x="13659" y="13736"/>
                  </a:lnTo>
                  <a:lnTo>
                    <a:pt x="13656" y="13733"/>
                  </a:lnTo>
                  <a:cubicBezTo>
                    <a:pt x="13477" y="13934"/>
                    <a:pt x="13218" y="14063"/>
                    <a:pt x="12928" y="14063"/>
                  </a:cubicBezTo>
                  <a:cubicBezTo>
                    <a:pt x="12595" y="14063"/>
                    <a:pt x="12303" y="13897"/>
                    <a:pt x="12125" y="13645"/>
                  </a:cubicBezTo>
                  <a:cubicBezTo>
                    <a:pt x="12119" y="13654"/>
                    <a:pt x="12111" y="13663"/>
                    <a:pt x="12104" y="13674"/>
                  </a:cubicBezTo>
                  <a:cubicBezTo>
                    <a:pt x="10500" y="12510"/>
                    <a:pt x="9078" y="11108"/>
                    <a:pt x="7916" y="9502"/>
                  </a:cubicBezTo>
                  <a:cubicBezTo>
                    <a:pt x="7927" y="9495"/>
                    <a:pt x="7937" y="9486"/>
                    <a:pt x="7949" y="9479"/>
                  </a:cubicBezTo>
                  <a:cubicBezTo>
                    <a:pt x="7693" y="9299"/>
                    <a:pt x="7525" y="9004"/>
                    <a:pt x="7525" y="8668"/>
                  </a:cubicBezTo>
                  <a:cubicBezTo>
                    <a:pt x="7525" y="8367"/>
                    <a:pt x="7662" y="8101"/>
                    <a:pt x="7873" y="7920"/>
                  </a:cubicBezTo>
                  <a:lnTo>
                    <a:pt x="7872" y="7918"/>
                  </a:lnTo>
                  <a:lnTo>
                    <a:pt x="9026" y="6773"/>
                  </a:lnTo>
                  <a:cubicBezTo>
                    <a:pt x="9213" y="6528"/>
                    <a:pt x="9327" y="6224"/>
                    <a:pt x="9327" y="5891"/>
                  </a:cubicBezTo>
                  <a:cubicBezTo>
                    <a:pt x="9327" y="5485"/>
                    <a:pt x="9162" y="5116"/>
                    <a:pt x="8896" y="4850"/>
                  </a:cubicBezTo>
                  <a:lnTo>
                    <a:pt x="5663" y="693"/>
                  </a:lnTo>
                  <a:cubicBezTo>
                    <a:pt x="5604" y="599"/>
                    <a:pt x="5538" y="510"/>
                    <a:pt x="5459" y="432"/>
                  </a:cubicBezTo>
                  <a:cubicBezTo>
                    <a:pt x="5193" y="165"/>
                    <a:pt x="4825" y="0"/>
                    <a:pt x="4418" y="0"/>
                  </a:cubicBezTo>
                  <a:cubicBezTo>
                    <a:pt x="2455" y="0"/>
                    <a:pt x="0" y="2308"/>
                    <a:pt x="0" y="5155"/>
                  </a:cubicBezTo>
                  <a:cubicBezTo>
                    <a:pt x="0" y="5943"/>
                    <a:pt x="183" y="6688"/>
                    <a:pt x="499" y="7356"/>
                  </a:cubicBezTo>
                  <a:lnTo>
                    <a:pt x="483" y="7373"/>
                  </a:lnTo>
                  <a:cubicBezTo>
                    <a:pt x="3436" y="13255"/>
                    <a:pt x="8345" y="18164"/>
                    <a:pt x="14228" y="21117"/>
                  </a:cubicBezTo>
                  <a:lnTo>
                    <a:pt x="14244" y="21101"/>
                  </a:lnTo>
                  <a:cubicBezTo>
                    <a:pt x="14912" y="21418"/>
                    <a:pt x="15657" y="21600"/>
                    <a:pt x="16445" y="21600"/>
                  </a:cubicBezTo>
                  <a:cubicBezTo>
                    <a:pt x="19292" y="21600"/>
                    <a:pt x="21600" y="19145"/>
                    <a:pt x="21600" y="17182"/>
                  </a:cubicBezTo>
                  <a:cubicBezTo>
                    <a:pt x="21600" y="17179"/>
                    <a:pt x="21600" y="17177"/>
                    <a:pt x="21600" y="17174"/>
                  </a:cubicBezTo>
                </a:path>
              </a:pathLst>
            </a:custGeom>
            <a:solidFill>
              <a:schemeClr val="bg1"/>
            </a:solidFill>
            <a:ln w="12700">
              <a:miter lim="400000"/>
            </a:ln>
          </p:spPr>
          <p:txBody>
            <a:bodyPr lIns="14287" tIns="14287" rIns="14287" bIns="14287" anchor="ctr"/>
            <a:lstStyle/>
            <a:p>
              <a:pPr algn="ctr" defTabSz="171427" hangingPunct="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72" kern="0">
                <a:solidFill>
                  <a:srgbClr val="FFFFFF"/>
                </a:solidFill>
                <a:effectLst>
                  <a:outerShdw blurRad="38100" dist="12700" dir="5400000" rotWithShape="0">
                    <a:srgbClr val="000000">
                      <a:alpha val="50000"/>
                    </a:srgbClr>
                  </a:outerShdw>
                </a:effectLst>
                <a:latin typeface="Arial"/>
                <a:ea typeface="Arial"/>
                <a:cs typeface="Arial"/>
                <a:sym typeface="Gill Sans"/>
              </a:endParaRPr>
            </a:p>
          </p:txBody>
        </p:sp>
      </p:grpSp>
      <p:sp>
        <p:nvSpPr>
          <p:cNvPr id="2" name="Rectangle 1">
            <a:extLst>
              <a:ext uri="{FF2B5EF4-FFF2-40B4-BE49-F238E27FC236}">
                <a16:creationId xmlns:a16="http://schemas.microsoft.com/office/drawing/2014/main" id="{3FCD8F80-798F-6946-BBF0-1037A5C69CFF}"/>
              </a:ext>
            </a:extLst>
          </p:cNvPr>
          <p:cNvSpPr/>
          <p:nvPr/>
        </p:nvSpPr>
        <p:spPr>
          <a:xfrm>
            <a:off x="5050330" y="3173113"/>
            <a:ext cx="3178789" cy="1265155"/>
          </a:xfrm>
          <a:prstGeom prst="rect">
            <a:avLst/>
          </a:prstGeom>
        </p:spPr>
        <p:txBody>
          <a:bodyPr wrap="square">
            <a:spAutoFit/>
          </a:bodyPr>
          <a:lstStyle/>
          <a:p>
            <a:pPr algn="ctr" defTabSz="685783">
              <a:lnSpc>
                <a:spcPct val="130000"/>
              </a:lnSpc>
            </a:pPr>
            <a:r>
              <a:rPr lang="en-US" sz="1500" b="1" dirty="0">
                <a:solidFill>
                  <a:srgbClr val="262626"/>
                </a:solidFill>
                <a:latin typeface="Montserrat" panose="02000505000000020004" pitchFamily="2" charset="77"/>
                <a:cs typeface="Century Gothic"/>
              </a:rPr>
              <a:t>If you would like to speak,</a:t>
            </a:r>
          </a:p>
          <a:p>
            <a:pPr algn="ctr" defTabSz="685783">
              <a:lnSpc>
                <a:spcPct val="130000"/>
              </a:lnSpc>
            </a:pPr>
            <a:r>
              <a:rPr lang="en-US" sz="1500" b="1" dirty="0">
                <a:solidFill>
                  <a:srgbClr val="262626"/>
                </a:solidFill>
                <a:latin typeface="Montserrat" panose="02000505000000020004" pitchFamily="2" charset="77"/>
                <a:cs typeface="Century Gothic"/>
              </a:rPr>
              <a:t>please unmute yourself.</a:t>
            </a:r>
          </a:p>
          <a:p>
            <a:pPr algn="ctr" defTabSz="685783">
              <a:lnSpc>
                <a:spcPct val="130000"/>
              </a:lnSpc>
            </a:pPr>
            <a:endParaRPr lang="en-US" sz="1500" b="1" dirty="0">
              <a:solidFill>
                <a:srgbClr val="262626"/>
              </a:solidFill>
              <a:latin typeface="Montserrat" panose="02000505000000020004" pitchFamily="2" charset="77"/>
              <a:cs typeface="Century Gothic"/>
            </a:endParaRPr>
          </a:p>
          <a:p>
            <a:pPr algn="ctr" defTabSz="685783">
              <a:lnSpc>
                <a:spcPct val="130000"/>
              </a:lnSpc>
            </a:pPr>
            <a:endParaRPr lang="en-US" sz="1500" b="1" dirty="0">
              <a:solidFill>
                <a:srgbClr val="262626"/>
              </a:solidFill>
              <a:latin typeface="Montserrat" panose="02000505000000020004" pitchFamily="2" charset="77"/>
              <a:cs typeface="Century Gothic"/>
            </a:endParaRPr>
          </a:p>
        </p:txBody>
      </p:sp>
      <p:grpSp>
        <p:nvGrpSpPr>
          <p:cNvPr id="10" name="Group 9">
            <a:extLst>
              <a:ext uri="{FF2B5EF4-FFF2-40B4-BE49-F238E27FC236}">
                <a16:creationId xmlns:a16="http://schemas.microsoft.com/office/drawing/2014/main" id="{0F124C75-CD3A-964E-9BC7-CEE0CC256362}"/>
              </a:ext>
            </a:extLst>
          </p:cNvPr>
          <p:cNvGrpSpPr/>
          <p:nvPr/>
        </p:nvGrpSpPr>
        <p:grpSpPr>
          <a:xfrm>
            <a:off x="1552633" y="2340505"/>
            <a:ext cx="3223502" cy="676718"/>
            <a:chOff x="2070177" y="1977673"/>
            <a:chExt cx="4298002" cy="902290"/>
          </a:xfrm>
        </p:grpSpPr>
        <p:grpSp>
          <p:nvGrpSpPr>
            <p:cNvPr id="7" name="Group 6">
              <a:extLst>
                <a:ext uri="{FF2B5EF4-FFF2-40B4-BE49-F238E27FC236}">
                  <a16:creationId xmlns:a16="http://schemas.microsoft.com/office/drawing/2014/main" id="{916DA5FC-1986-8C40-BF88-1A50BA9F3A53}"/>
                </a:ext>
              </a:extLst>
            </p:cNvPr>
            <p:cNvGrpSpPr/>
            <p:nvPr/>
          </p:nvGrpSpPr>
          <p:grpSpPr>
            <a:xfrm>
              <a:off x="2070177" y="1977673"/>
              <a:ext cx="4298002" cy="902290"/>
              <a:chOff x="239554" y="2050861"/>
              <a:chExt cx="4298002" cy="902290"/>
            </a:xfrm>
          </p:grpSpPr>
          <p:grpSp>
            <p:nvGrpSpPr>
              <p:cNvPr id="21" name="Group 20">
                <a:extLst>
                  <a:ext uri="{FF2B5EF4-FFF2-40B4-BE49-F238E27FC236}">
                    <a16:creationId xmlns:a16="http://schemas.microsoft.com/office/drawing/2014/main" id="{11AC558C-DA43-4FF7-98C0-15EB452DF39D}"/>
                  </a:ext>
                </a:extLst>
              </p:cNvPr>
              <p:cNvGrpSpPr/>
              <p:nvPr/>
            </p:nvGrpSpPr>
            <p:grpSpPr>
              <a:xfrm>
                <a:off x="239554" y="2050861"/>
                <a:ext cx="4298002" cy="902290"/>
                <a:chOff x="1421587" y="2224267"/>
                <a:chExt cx="4298002" cy="902290"/>
              </a:xfrm>
            </p:grpSpPr>
            <p:sp>
              <p:nvSpPr>
                <p:cNvPr id="22" name="Rectangle: Rounded Corners 2">
                  <a:extLst>
                    <a:ext uri="{FF2B5EF4-FFF2-40B4-BE49-F238E27FC236}">
                      <a16:creationId xmlns:a16="http://schemas.microsoft.com/office/drawing/2014/main" id="{82506779-3152-469A-B49C-37B1084313C1}"/>
                    </a:ext>
                  </a:extLst>
                </p:cNvPr>
                <p:cNvSpPr/>
                <p:nvPr/>
              </p:nvSpPr>
              <p:spPr>
                <a:xfrm>
                  <a:off x="1421588" y="2227114"/>
                  <a:ext cx="4228550" cy="89944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dirty="0">
                    <a:solidFill>
                      <a:srgbClr val="FFFFFF"/>
                    </a:solidFill>
                    <a:latin typeface="Lato Heavy"/>
                  </a:endParaRPr>
                </a:p>
              </p:txBody>
            </p:sp>
            <p:sp>
              <p:nvSpPr>
                <p:cNvPr id="23" name="Rectangle: Top Corners Rounded 3">
                  <a:extLst>
                    <a:ext uri="{FF2B5EF4-FFF2-40B4-BE49-F238E27FC236}">
                      <a16:creationId xmlns:a16="http://schemas.microsoft.com/office/drawing/2014/main" id="{DA51F1D0-8B97-400A-98E8-ED7018A791BE}"/>
                    </a:ext>
                  </a:extLst>
                </p:cNvPr>
                <p:cNvSpPr/>
                <p:nvPr/>
              </p:nvSpPr>
              <p:spPr>
                <a:xfrm rot="16200000">
                  <a:off x="1473378" y="2172476"/>
                  <a:ext cx="902289" cy="1005872"/>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dirty="0">
                    <a:solidFill>
                      <a:srgbClr val="FFFFFF"/>
                    </a:solidFill>
                    <a:latin typeface="Lato Heavy"/>
                  </a:endParaRPr>
                </a:p>
              </p:txBody>
            </p:sp>
            <p:sp>
              <p:nvSpPr>
                <p:cNvPr id="26" name="TextBox 25">
                  <a:extLst>
                    <a:ext uri="{FF2B5EF4-FFF2-40B4-BE49-F238E27FC236}">
                      <a16:creationId xmlns:a16="http://schemas.microsoft.com/office/drawing/2014/main" id="{E4CCA5BB-FAA4-48E6-BE84-13B11982B14D}"/>
                    </a:ext>
                  </a:extLst>
                </p:cNvPr>
                <p:cNvSpPr txBox="1"/>
                <p:nvPr/>
              </p:nvSpPr>
              <p:spPr>
                <a:xfrm>
                  <a:off x="2685095" y="2260446"/>
                  <a:ext cx="3034494" cy="763542"/>
                </a:xfrm>
                <a:prstGeom prst="rect">
                  <a:avLst/>
                </a:prstGeom>
                <a:noFill/>
              </p:spPr>
              <p:txBody>
                <a:bodyPr wrap="square" lIns="0" tIns="0" rIns="0" bIns="0" rtlCol="0">
                  <a:spAutoFit/>
                </a:bodyPr>
                <a:lstStyle/>
                <a:p>
                  <a:pPr defTabSz="685783">
                    <a:lnSpc>
                      <a:spcPct val="130000"/>
                    </a:lnSpc>
                  </a:pPr>
                  <a:r>
                    <a:rPr lang="en-US" sz="1500" b="1" dirty="0">
                      <a:solidFill>
                        <a:srgbClr val="262626"/>
                      </a:solidFill>
                      <a:latin typeface="Montserrat" panose="02000505000000020004" pitchFamily="2" charset="77"/>
                      <a:cs typeface="Century Gothic"/>
                    </a:rPr>
                    <a:t>Microphone:</a:t>
                  </a:r>
                </a:p>
                <a:p>
                  <a:pPr defTabSz="685783">
                    <a:lnSpc>
                      <a:spcPct val="130000"/>
                    </a:lnSpc>
                  </a:pPr>
                  <a:r>
                    <a:rPr lang="en-US" sz="1500" b="1" dirty="0">
                      <a:solidFill>
                        <a:srgbClr val="262626"/>
                      </a:solidFill>
                      <a:latin typeface="Montserrat" panose="02000505000000020004" pitchFamily="2" charset="77"/>
                      <a:cs typeface="Century Gothic"/>
                    </a:rPr>
                    <a:t>mute/unmute</a:t>
                  </a:r>
                </a:p>
              </p:txBody>
            </p:sp>
          </p:grpSp>
          <p:sp>
            <p:nvSpPr>
              <p:cNvPr id="39" name="Shape 2480">
                <a:extLst>
                  <a:ext uri="{FF2B5EF4-FFF2-40B4-BE49-F238E27FC236}">
                    <a16:creationId xmlns:a16="http://schemas.microsoft.com/office/drawing/2014/main" id="{67CAC7A1-DB00-7340-A0DB-EB48105E3F23}"/>
                  </a:ext>
                </a:extLst>
              </p:cNvPr>
              <p:cNvSpPr/>
              <p:nvPr/>
            </p:nvSpPr>
            <p:spPr>
              <a:xfrm>
                <a:off x="546930" y="2266968"/>
                <a:ext cx="371652" cy="497685"/>
              </a:xfrm>
              <a:custGeom>
                <a:avLst/>
                <a:gdLst/>
                <a:ahLst/>
                <a:cxnLst>
                  <a:cxn ang="0">
                    <a:pos x="wd2" y="hd2"/>
                  </a:cxn>
                  <a:cxn ang="5400000">
                    <a:pos x="wd2" y="hd2"/>
                  </a:cxn>
                  <a:cxn ang="10800000">
                    <a:pos x="wd2" y="hd2"/>
                  </a:cxn>
                  <a:cxn ang="16200000">
                    <a:pos x="wd2" y="hd2"/>
                  </a:cxn>
                </a:cxnLst>
                <a:rect l="0" t="0" r="r" b="b"/>
                <a:pathLst>
                  <a:path w="21600" h="21600" extrusionOk="0">
                    <a:moveTo>
                      <a:pt x="5400" y="8836"/>
                    </a:moveTo>
                    <a:lnTo>
                      <a:pt x="16200" y="8836"/>
                    </a:lnTo>
                    <a:lnTo>
                      <a:pt x="16200" y="11782"/>
                    </a:lnTo>
                    <a:cubicBezTo>
                      <a:pt x="16200" y="13409"/>
                      <a:pt x="13783" y="14727"/>
                      <a:pt x="10800" y="14727"/>
                    </a:cubicBezTo>
                    <a:cubicBezTo>
                      <a:pt x="7817" y="14727"/>
                      <a:pt x="5400" y="13409"/>
                      <a:pt x="5400" y="11782"/>
                    </a:cubicBezTo>
                    <a:cubicBezTo>
                      <a:pt x="5400" y="11782"/>
                      <a:pt x="5400" y="8836"/>
                      <a:pt x="5400" y="8836"/>
                    </a:cubicBezTo>
                    <a:close/>
                    <a:moveTo>
                      <a:pt x="5400" y="3927"/>
                    </a:moveTo>
                    <a:cubicBezTo>
                      <a:pt x="5400" y="2301"/>
                      <a:pt x="7817" y="982"/>
                      <a:pt x="10800" y="982"/>
                    </a:cubicBezTo>
                    <a:cubicBezTo>
                      <a:pt x="13783" y="982"/>
                      <a:pt x="16200" y="2301"/>
                      <a:pt x="16200" y="3927"/>
                    </a:cubicBezTo>
                    <a:lnTo>
                      <a:pt x="16200" y="7855"/>
                    </a:lnTo>
                    <a:lnTo>
                      <a:pt x="5400" y="7855"/>
                    </a:lnTo>
                    <a:cubicBezTo>
                      <a:pt x="5400" y="7855"/>
                      <a:pt x="5400" y="3927"/>
                      <a:pt x="5400" y="3927"/>
                    </a:cubicBezTo>
                    <a:close/>
                    <a:moveTo>
                      <a:pt x="10800" y="15709"/>
                    </a:moveTo>
                    <a:cubicBezTo>
                      <a:pt x="14777" y="15709"/>
                      <a:pt x="18000" y="13951"/>
                      <a:pt x="18000" y="11782"/>
                    </a:cubicBezTo>
                    <a:lnTo>
                      <a:pt x="18000" y="3927"/>
                    </a:lnTo>
                    <a:cubicBezTo>
                      <a:pt x="18000" y="1758"/>
                      <a:pt x="14777" y="0"/>
                      <a:pt x="10800" y="0"/>
                    </a:cubicBezTo>
                    <a:cubicBezTo>
                      <a:pt x="6823" y="0"/>
                      <a:pt x="3600" y="1758"/>
                      <a:pt x="3600" y="3927"/>
                    </a:cubicBezTo>
                    <a:lnTo>
                      <a:pt x="3600" y="11782"/>
                    </a:lnTo>
                    <a:cubicBezTo>
                      <a:pt x="3600" y="13951"/>
                      <a:pt x="6823" y="15709"/>
                      <a:pt x="10800" y="15709"/>
                    </a:cubicBezTo>
                    <a:moveTo>
                      <a:pt x="21600" y="11782"/>
                    </a:moveTo>
                    <a:lnTo>
                      <a:pt x="21600" y="10309"/>
                    </a:lnTo>
                    <a:cubicBezTo>
                      <a:pt x="21600" y="10038"/>
                      <a:pt x="21197" y="9818"/>
                      <a:pt x="20700" y="9818"/>
                    </a:cubicBezTo>
                    <a:cubicBezTo>
                      <a:pt x="20203" y="9818"/>
                      <a:pt x="19800" y="10038"/>
                      <a:pt x="19800" y="10309"/>
                    </a:cubicBezTo>
                    <a:lnTo>
                      <a:pt x="19800" y="11782"/>
                    </a:lnTo>
                    <a:cubicBezTo>
                      <a:pt x="19800" y="14493"/>
                      <a:pt x="15771" y="16691"/>
                      <a:pt x="10800" y="16691"/>
                    </a:cubicBezTo>
                    <a:cubicBezTo>
                      <a:pt x="5829" y="16691"/>
                      <a:pt x="1800" y="14493"/>
                      <a:pt x="1800" y="11782"/>
                    </a:cubicBezTo>
                    <a:lnTo>
                      <a:pt x="1800" y="10309"/>
                    </a:lnTo>
                    <a:cubicBezTo>
                      <a:pt x="1800" y="10038"/>
                      <a:pt x="1397" y="9818"/>
                      <a:pt x="900" y="9818"/>
                    </a:cubicBezTo>
                    <a:cubicBezTo>
                      <a:pt x="403" y="9818"/>
                      <a:pt x="0" y="10038"/>
                      <a:pt x="0" y="10309"/>
                    </a:cubicBezTo>
                    <a:lnTo>
                      <a:pt x="0" y="11782"/>
                    </a:lnTo>
                    <a:cubicBezTo>
                      <a:pt x="0" y="14870"/>
                      <a:pt x="4358" y="17398"/>
                      <a:pt x="9900" y="17648"/>
                    </a:cubicBezTo>
                    <a:lnTo>
                      <a:pt x="9900" y="20618"/>
                    </a:lnTo>
                    <a:lnTo>
                      <a:pt x="3600" y="20618"/>
                    </a:lnTo>
                    <a:cubicBezTo>
                      <a:pt x="3103" y="20618"/>
                      <a:pt x="2700" y="20838"/>
                      <a:pt x="2700" y="21110"/>
                    </a:cubicBezTo>
                    <a:cubicBezTo>
                      <a:pt x="2700" y="21381"/>
                      <a:pt x="3103" y="21600"/>
                      <a:pt x="3600" y="21600"/>
                    </a:cubicBezTo>
                    <a:lnTo>
                      <a:pt x="18000" y="21600"/>
                    </a:lnTo>
                    <a:cubicBezTo>
                      <a:pt x="18497" y="21600"/>
                      <a:pt x="18900" y="21381"/>
                      <a:pt x="18900" y="21110"/>
                    </a:cubicBezTo>
                    <a:cubicBezTo>
                      <a:pt x="18900" y="20838"/>
                      <a:pt x="18497" y="20618"/>
                      <a:pt x="18000" y="20618"/>
                    </a:cubicBezTo>
                    <a:lnTo>
                      <a:pt x="11700" y="20618"/>
                    </a:lnTo>
                    <a:lnTo>
                      <a:pt x="11700" y="17648"/>
                    </a:lnTo>
                    <a:cubicBezTo>
                      <a:pt x="17243" y="17398"/>
                      <a:pt x="21600" y="14870"/>
                      <a:pt x="21600" y="11782"/>
                    </a:cubicBezTo>
                  </a:path>
                </a:pathLst>
              </a:custGeom>
              <a:solidFill>
                <a:schemeClr val="bg1"/>
              </a:solidFill>
              <a:ln w="12700">
                <a:noFill/>
                <a:miter lim="400000"/>
              </a:ln>
            </p:spPr>
            <p:txBody>
              <a:bodyPr lIns="14287" tIns="14287" rIns="14287" bIns="14287" anchor="ctr"/>
              <a:lstStyle/>
              <a:p>
                <a:pPr algn="ctr" defTabSz="171427" hangingPunct="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72" kern="0" dirty="0">
                  <a:solidFill>
                    <a:srgbClr val="FFFFFF"/>
                  </a:solidFill>
                  <a:effectLst>
                    <a:outerShdw blurRad="38100" dist="12700" dir="5400000" rotWithShape="0">
                      <a:srgbClr val="000000">
                        <a:alpha val="50000"/>
                      </a:srgbClr>
                    </a:outerShdw>
                  </a:effectLst>
                  <a:latin typeface="Arial"/>
                  <a:ea typeface="Arial"/>
                  <a:cs typeface="Arial"/>
                  <a:sym typeface="Gill Sans"/>
                </a:endParaRPr>
              </a:p>
            </p:txBody>
          </p:sp>
        </p:grpSp>
        <p:sp>
          <p:nvSpPr>
            <p:cNvPr id="54" name="Isosceles Triangle 23">
              <a:extLst>
                <a:ext uri="{FF2B5EF4-FFF2-40B4-BE49-F238E27FC236}">
                  <a16:creationId xmlns:a16="http://schemas.microsoft.com/office/drawing/2014/main" id="{77C51A78-5A07-364A-B42B-E8F37465760A}"/>
                </a:ext>
              </a:extLst>
            </p:cNvPr>
            <p:cNvSpPr/>
            <p:nvPr/>
          </p:nvSpPr>
          <p:spPr>
            <a:xfrm rot="5400000">
              <a:off x="2993624" y="2429934"/>
              <a:ext cx="271575" cy="110013"/>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dirty="0">
                <a:solidFill>
                  <a:srgbClr val="FFFFFF"/>
                </a:solidFill>
                <a:latin typeface="Lato Heavy"/>
              </a:endParaRPr>
            </a:p>
          </p:txBody>
        </p:sp>
      </p:grpSp>
      <p:grpSp>
        <p:nvGrpSpPr>
          <p:cNvPr id="9" name="Group 8">
            <a:extLst>
              <a:ext uri="{FF2B5EF4-FFF2-40B4-BE49-F238E27FC236}">
                <a16:creationId xmlns:a16="http://schemas.microsoft.com/office/drawing/2014/main" id="{23288CD1-1CEE-234C-A22B-2E09C6748CB4}"/>
              </a:ext>
            </a:extLst>
          </p:cNvPr>
          <p:cNvGrpSpPr/>
          <p:nvPr/>
        </p:nvGrpSpPr>
        <p:grpSpPr>
          <a:xfrm>
            <a:off x="1559636" y="3072186"/>
            <a:ext cx="3176885" cy="676718"/>
            <a:chOff x="2079512" y="2953251"/>
            <a:chExt cx="4235846" cy="902290"/>
          </a:xfrm>
        </p:grpSpPr>
        <p:sp>
          <p:nvSpPr>
            <p:cNvPr id="35" name="Rectangle: Rounded Corners 2">
              <a:extLst>
                <a:ext uri="{FF2B5EF4-FFF2-40B4-BE49-F238E27FC236}">
                  <a16:creationId xmlns:a16="http://schemas.microsoft.com/office/drawing/2014/main" id="{A1A528B7-EA57-5C4D-A87D-9206DFFB4E2C}"/>
                </a:ext>
              </a:extLst>
            </p:cNvPr>
            <p:cNvSpPr/>
            <p:nvPr/>
          </p:nvSpPr>
          <p:spPr>
            <a:xfrm>
              <a:off x="2079513" y="2956098"/>
              <a:ext cx="4228550" cy="89944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dirty="0">
                <a:solidFill>
                  <a:srgbClr val="FFFFFF"/>
                </a:solidFill>
                <a:latin typeface="Lato Heavy"/>
              </a:endParaRPr>
            </a:p>
          </p:txBody>
        </p:sp>
        <p:sp>
          <p:nvSpPr>
            <p:cNvPr id="37" name="Rectangle: Top Corners Rounded 3">
              <a:extLst>
                <a:ext uri="{FF2B5EF4-FFF2-40B4-BE49-F238E27FC236}">
                  <a16:creationId xmlns:a16="http://schemas.microsoft.com/office/drawing/2014/main" id="{FE182234-E31B-0F4F-874D-A22316C55CA5}"/>
                </a:ext>
              </a:extLst>
            </p:cNvPr>
            <p:cNvSpPr/>
            <p:nvPr/>
          </p:nvSpPr>
          <p:spPr>
            <a:xfrm rot="16200000">
              <a:off x="2131303" y="2901460"/>
              <a:ext cx="902289" cy="1005872"/>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dirty="0">
                <a:solidFill>
                  <a:srgbClr val="FFFFFF"/>
                </a:solidFill>
                <a:latin typeface="Lato Heavy"/>
              </a:endParaRPr>
            </a:p>
          </p:txBody>
        </p:sp>
        <p:sp>
          <p:nvSpPr>
            <p:cNvPr id="41" name="Isosceles Triangle 23">
              <a:extLst>
                <a:ext uri="{FF2B5EF4-FFF2-40B4-BE49-F238E27FC236}">
                  <a16:creationId xmlns:a16="http://schemas.microsoft.com/office/drawing/2014/main" id="{E3B25B4C-2A2D-C347-BEF9-0A3664D17876}"/>
                </a:ext>
              </a:extLst>
            </p:cNvPr>
            <p:cNvSpPr/>
            <p:nvPr/>
          </p:nvSpPr>
          <p:spPr>
            <a:xfrm rot="5400000">
              <a:off x="3004602" y="3349389"/>
              <a:ext cx="271575" cy="110013"/>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dirty="0">
                <a:solidFill>
                  <a:srgbClr val="FFFFFF"/>
                </a:solidFill>
                <a:latin typeface="Lato Heavy"/>
              </a:endParaRPr>
            </a:p>
          </p:txBody>
        </p:sp>
        <p:sp>
          <p:nvSpPr>
            <p:cNvPr id="42" name="TextBox 41">
              <a:extLst>
                <a:ext uri="{FF2B5EF4-FFF2-40B4-BE49-F238E27FC236}">
                  <a16:creationId xmlns:a16="http://schemas.microsoft.com/office/drawing/2014/main" id="{93618ADA-B2B0-374E-9AE4-170CC4661A56}"/>
                </a:ext>
              </a:extLst>
            </p:cNvPr>
            <p:cNvSpPr txBox="1"/>
            <p:nvPr/>
          </p:nvSpPr>
          <p:spPr>
            <a:xfrm>
              <a:off x="3280862" y="3202361"/>
              <a:ext cx="3034496" cy="363433"/>
            </a:xfrm>
            <a:prstGeom prst="rect">
              <a:avLst/>
            </a:prstGeom>
            <a:noFill/>
          </p:spPr>
          <p:txBody>
            <a:bodyPr wrap="square" lIns="0" tIns="0" rIns="0" bIns="0" rtlCol="0">
              <a:spAutoFit/>
            </a:bodyPr>
            <a:lstStyle/>
            <a:p>
              <a:pPr defTabSz="685783">
                <a:lnSpc>
                  <a:spcPct val="130000"/>
                </a:lnSpc>
              </a:pPr>
              <a:r>
                <a:rPr lang="en-US" sz="1500" b="1" dirty="0">
                  <a:solidFill>
                    <a:srgbClr val="262626"/>
                  </a:solidFill>
                  <a:latin typeface="Montserrat" panose="02000505000000020004" pitchFamily="2" charset="77"/>
                  <a:cs typeface="Century Gothic"/>
                </a:rPr>
                <a:t>Chat box function </a:t>
              </a:r>
            </a:p>
          </p:txBody>
        </p:sp>
        <p:sp>
          <p:nvSpPr>
            <p:cNvPr id="48" name="Google Shape;10829;p130">
              <a:extLst>
                <a:ext uri="{FF2B5EF4-FFF2-40B4-BE49-F238E27FC236}">
                  <a16:creationId xmlns:a16="http://schemas.microsoft.com/office/drawing/2014/main" id="{7F2AE7AE-2090-4144-8620-6C14AFA40DC4}"/>
                </a:ext>
              </a:extLst>
            </p:cNvPr>
            <p:cNvSpPr/>
            <p:nvPr/>
          </p:nvSpPr>
          <p:spPr>
            <a:xfrm>
              <a:off x="2300954" y="3223574"/>
              <a:ext cx="598726" cy="445362"/>
            </a:xfrm>
            <a:custGeom>
              <a:avLst/>
              <a:gdLst/>
              <a:ahLst/>
              <a:cxnLst/>
              <a:rect l="l" t="t" r="r" b="b"/>
              <a:pathLst>
                <a:path w="560355" h="451083" extrusionOk="0">
                  <a:moveTo>
                    <a:pt x="70185" y="451083"/>
                  </a:moveTo>
                  <a:cubicBezTo>
                    <a:pt x="67715" y="450999"/>
                    <a:pt x="65328" y="450325"/>
                    <a:pt x="63167" y="449117"/>
                  </a:cubicBezTo>
                  <a:cubicBezTo>
                    <a:pt x="58956" y="446505"/>
                    <a:pt x="56345" y="441983"/>
                    <a:pt x="56148" y="437039"/>
                  </a:cubicBezTo>
                  <a:lnTo>
                    <a:pt x="56148" y="348564"/>
                  </a:lnTo>
                  <a:cubicBezTo>
                    <a:pt x="22628" y="337442"/>
                    <a:pt x="28" y="306096"/>
                    <a:pt x="1" y="270762"/>
                  </a:cubicBezTo>
                  <a:lnTo>
                    <a:pt x="1" y="82296"/>
                  </a:lnTo>
                  <a:cubicBezTo>
                    <a:pt x="-168" y="37440"/>
                    <a:pt x="35739" y="758"/>
                    <a:pt x="80573" y="0"/>
                  </a:cubicBezTo>
                  <a:lnTo>
                    <a:pt x="478660" y="0"/>
                  </a:lnTo>
                  <a:cubicBezTo>
                    <a:pt x="523719" y="141"/>
                    <a:pt x="560215" y="36654"/>
                    <a:pt x="560355" y="81734"/>
                  </a:cubicBezTo>
                  <a:lnTo>
                    <a:pt x="560355" y="270200"/>
                  </a:lnTo>
                  <a:cubicBezTo>
                    <a:pt x="560355" y="315393"/>
                    <a:pt x="523831" y="352047"/>
                    <a:pt x="478660" y="352215"/>
                  </a:cubicBezTo>
                  <a:lnTo>
                    <a:pt x="254069" y="352215"/>
                  </a:lnTo>
                  <a:lnTo>
                    <a:pt x="76923" y="449398"/>
                  </a:lnTo>
                  <a:cubicBezTo>
                    <a:pt x="74846" y="450521"/>
                    <a:pt x="72544" y="451083"/>
                    <a:pt x="70185" y="451083"/>
                  </a:cubicBezTo>
                  <a:close/>
                  <a:moveTo>
                    <a:pt x="84222" y="340981"/>
                  </a:moveTo>
                  <a:lnTo>
                    <a:pt x="84222" y="413446"/>
                  </a:lnTo>
                  <a:lnTo>
                    <a:pt x="246208" y="326375"/>
                  </a:lnTo>
                  <a:cubicBezTo>
                    <a:pt x="248174" y="325252"/>
                    <a:pt x="250391" y="324662"/>
                    <a:pt x="252666" y="324690"/>
                  </a:cubicBezTo>
                  <a:lnTo>
                    <a:pt x="479783" y="324690"/>
                  </a:lnTo>
                  <a:cubicBezTo>
                    <a:pt x="509429" y="324522"/>
                    <a:pt x="533405" y="300423"/>
                    <a:pt x="533405" y="270762"/>
                  </a:cubicBezTo>
                  <a:lnTo>
                    <a:pt x="533405" y="82296"/>
                  </a:lnTo>
                  <a:cubicBezTo>
                    <a:pt x="533264" y="52720"/>
                    <a:pt x="509345" y="28789"/>
                    <a:pt x="479783" y="28649"/>
                  </a:cubicBezTo>
                  <a:lnTo>
                    <a:pt x="80573" y="28649"/>
                  </a:lnTo>
                  <a:cubicBezTo>
                    <a:pt x="50927" y="28649"/>
                    <a:pt x="26811" y="52636"/>
                    <a:pt x="26671" y="82296"/>
                  </a:cubicBezTo>
                  <a:lnTo>
                    <a:pt x="26671" y="270762"/>
                  </a:lnTo>
                  <a:cubicBezTo>
                    <a:pt x="26642" y="297108"/>
                    <a:pt x="45845" y="319550"/>
                    <a:pt x="71870" y="323567"/>
                  </a:cubicBezTo>
                  <a:cubicBezTo>
                    <a:pt x="79113" y="324831"/>
                    <a:pt x="84194" y="331403"/>
                    <a:pt x="83661" y="338734"/>
                  </a:cubicBezTo>
                  <a:cubicBezTo>
                    <a:pt x="83970" y="339436"/>
                    <a:pt x="84166" y="340194"/>
                    <a:pt x="84222" y="340981"/>
                  </a:cubicBezTo>
                  <a:close/>
                </a:path>
              </a:pathLst>
            </a:custGeom>
            <a:solidFill>
              <a:schemeClr val="bg1"/>
            </a:solidFill>
            <a:ln>
              <a:solidFill>
                <a:schemeClr val="bg1"/>
              </a:solidFill>
            </a:ln>
          </p:spPr>
          <p:txBody>
            <a:bodyPr spcFirstLastPara="1" wrap="square" lIns="68569" tIns="34275" rIns="68569" bIns="34275" anchor="ctr" anchorCtr="0">
              <a:noAutofit/>
            </a:bodyPr>
            <a:lstStyle/>
            <a:p>
              <a:pPr defTabSz="685783"/>
              <a:endParaRPr sz="1350">
                <a:solidFill>
                  <a:srgbClr val="000000"/>
                </a:solidFill>
                <a:latin typeface="Calibri"/>
                <a:ea typeface="Calibri"/>
                <a:cs typeface="Calibri"/>
                <a:sym typeface="Calibri"/>
              </a:endParaRPr>
            </a:p>
          </p:txBody>
        </p:sp>
      </p:grpSp>
      <p:grpSp>
        <p:nvGrpSpPr>
          <p:cNvPr id="8" name="Group 7">
            <a:extLst>
              <a:ext uri="{FF2B5EF4-FFF2-40B4-BE49-F238E27FC236}">
                <a16:creationId xmlns:a16="http://schemas.microsoft.com/office/drawing/2014/main" id="{AA0D68E4-DD34-2743-AA22-3487617E28A4}"/>
              </a:ext>
            </a:extLst>
          </p:cNvPr>
          <p:cNvGrpSpPr/>
          <p:nvPr/>
        </p:nvGrpSpPr>
        <p:grpSpPr>
          <a:xfrm>
            <a:off x="1559763" y="3788511"/>
            <a:ext cx="3183629" cy="676718"/>
            <a:chOff x="2079682" y="3825213"/>
            <a:chExt cx="4244838" cy="902290"/>
          </a:xfrm>
        </p:grpSpPr>
        <p:grpSp>
          <p:nvGrpSpPr>
            <p:cNvPr id="43" name="Group 42">
              <a:extLst>
                <a:ext uri="{FF2B5EF4-FFF2-40B4-BE49-F238E27FC236}">
                  <a16:creationId xmlns:a16="http://schemas.microsoft.com/office/drawing/2014/main" id="{DBABE626-C903-C644-8C3C-8EFB379A7A77}"/>
                </a:ext>
              </a:extLst>
            </p:cNvPr>
            <p:cNvGrpSpPr/>
            <p:nvPr/>
          </p:nvGrpSpPr>
          <p:grpSpPr>
            <a:xfrm>
              <a:off x="2079682" y="3825213"/>
              <a:ext cx="4244838" cy="902290"/>
              <a:chOff x="1342693" y="1995986"/>
              <a:chExt cx="4244838" cy="902290"/>
            </a:xfrm>
          </p:grpSpPr>
          <p:sp>
            <p:nvSpPr>
              <p:cNvPr id="44" name="Rectangle: Rounded Corners 2">
                <a:extLst>
                  <a:ext uri="{FF2B5EF4-FFF2-40B4-BE49-F238E27FC236}">
                    <a16:creationId xmlns:a16="http://schemas.microsoft.com/office/drawing/2014/main" id="{F43AEA03-15BB-FA49-86AC-DEB4A262E445}"/>
                  </a:ext>
                </a:extLst>
              </p:cNvPr>
              <p:cNvSpPr/>
              <p:nvPr/>
            </p:nvSpPr>
            <p:spPr>
              <a:xfrm>
                <a:off x="1342694" y="1998833"/>
                <a:ext cx="4228550" cy="89944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dirty="0">
                  <a:solidFill>
                    <a:srgbClr val="FFFFFF"/>
                  </a:solidFill>
                  <a:latin typeface="Lato Heavy"/>
                </a:endParaRPr>
              </a:p>
            </p:txBody>
          </p:sp>
          <p:sp>
            <p:nvSpPr>
              <p:cNvPr id="45" name="Rectangle: Top Corners Rounded 3">
                <a:extLst>
                  <a:ext uri="{FF2B5EF4-FFF2-40B4-BE49-F238E27FC236}">
                    <a16:creationId xmlns:a16="http://schemas.microsoft.com/office/drawing/2014/main" id="{37356852-09E3-A643-AB01-D5A72FADB2EB}"/>
                  </a:ext>
                </a:extLst>
              </p:cNvPr>
              <p:cNvSpPr/>
              <p:nvPr/>
            </p:nvSpPr>
            <p:spPr>
              <a:xfrm rot="16200000">
                <a:off x="1394484" y="1944195"/>
                <a:ext cx="902289" cy="100587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dirty="0">
                  <a:solidFill>
                    <a:srgbClr val="FFFFFF"/>
                  </a:solidFill>
                  <a:latin typeface="Lato Heavy"/>
                </a:endParaRPr>
              </a:p>
            </p:txBody>
          </p:sp>
          <p:sp>
            <p:nvSpPr>
              <p:cNvPr id="46" name="Isosceles Triangle 23">
                <a:extLst>
                  <a:ext uri="{FF2B5EF4-FFF2-40B4-BE49-F238E27FC236}">
                    <a16:creationId xmlns:a16="http://schemas.microsoft.com/office/drawing/2014/main" id="{06AEBA28-8D2D-9C49-9270-7A18AC90701A}"/>
                  </a:ext>
                </a:extLst>
              </p:cNvPr>
              <p:cNvSpPr/>
              <p:nvPr/>
            </p:nvSpPr>
            <p:spPr>
              <a:xfrm rot="5400000">
                <a:off x="2267783" y="2392124"/>
                <a:ext cx="271575" cy="11001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dirty="0">
                  <a:solidFill>
                    <a:srgbClr val="FFFFFF"/>
                  </a:solidFill>
                  <a:latin typeface="Lato Heavy"/>
                </a:endParaRPr>
              </a:p>
            </p:txBody>
          </p:sp>
          <p:sp>
            <p:nvSpPr>
              <p:cNvPr id="47" name="TextBox 46">
                <a:extLst>
                  <a:ext uri="{FF2B5EF4-FFF2-40B4-BE49-F238E27FC236}">
                    <a16:creationId xmlns:a16="http://schemas.microsoft.com/office/drawing/2014/main" id="{9F754795-5979-2E42-9DDA-DAC50B075CBD}"/>
                  </a:ext>
                </a:extLst>
              </p:cNvPr>
              <p:cNvSpPr txBox="1"/>
              <p:nvPr/>
            </p:nvSpPr>
            <p:spPr>
              <a:xfrm>
                <a:off x="2553037" y="2081033"/>
                <a:ext cx="3034494" cy="763542"/>
              </a:xfrm>
              <a:prstGeom prst="rect">
                <a:avLst/>
              </a:prstGeom>
              <a:noFill/>
            </p:spPr>
            <p:txBody>
              <a:bodyPr wrap="square" lIns="0" tIns="0" rIns="0" bIns="0" rtlCol="0">
                <a:spAutoFit/>
              </a:bodyPr>
              <a:lstStyle/>
              <a:p>
                <a:pPr defTabSz="685783">
                  <a:lnSpc>
                    <a:spcPct val="130000"/>
                  </a:lnSpc>
                </a:pPr>
                <a:r>
                  <a:rPr lang="en-US" sz="1500" b="1" dirty="0">
                    <a:solidFill>
                      <a:srgbClr val="262626"/>
                    </a:solidFill>
                    <a:latin typeface="Montserrat" panose="02000505000000020004" pitchFamily="2" charset="77"/>
                    <a:cs typeface="Century Gothic"/>
                  </a:rPr>
                  <a:t>Be in a quiet &amp;</a:t>
                </a:r>
              </a:p>
              <a:p>
                <a:pPr defTabSz="685783">
                  <a:lnSpc>
                    <a:spcPct val="130000"/>
                  </a:lnSpc>
                </a:pPr>
                <a:r>
                  <a:rPr lang="en-US" sz="1500" b="1" dirty="0">
                    <a:solidFill>
                      <a:srgbClr val="262626"/>
                    </a:solidFill>
                    <a:latin typeface="Montserrat" panose="02000505000000020004" pitchFamily="2" charset="77"/>
                    <a:cs typeface="Century Gothic"/>
                  </a:rPr>
                  <a:t>private space</a:t>
                </a:r>
              </a:p>
            </p:txBody>
          </p:sp>
        </p:grpSp>
        <p:grpSp>
          <p:nvGrpSpPr>
            <p:cNvPr id="50" name="Google Shape;996;p16">
              <a:extLst>
                <a:ext uri="{FF2B5EF4-FFF2-40B4-BE49-F238E27FC236}">
                  <a16:creationId xmlns:a16="http://schemas.microsoft.com/office/drawing/2014/main" id="{1B5D3159-00B9-E547-8622-D7A6B7E71F6B}"/>
                </a:ext>
              </a:extLst>
            </p:cNvPr>
            <p:cNvGrpSpPr/>
            <p:nvPr/>
          </p:nvGrpSpPr>
          <p:grpSpPr>
            <a:xfrm>
              <a:off x="2283276" y="3979577"/>
              <a:ext cx="652259" cy="586156"/>
              <a:chOff x="3776079" y="16918713"/>
              <a:chExt cx="309260" cy="312180"/>
            </a:xfrm>
            <a:solidFill>
              <a:schemeClr val="bg1"/>
            </a:solidFill>
          </p:grpSpPr>
          <p:sp>
            <p:nvSpPr>
              <p:cNvPr id="51" name="Google Shape;997;p16">
                <a:extLst>
                  <a:ext uri="{FF2B5EF4-FFF2-40B4-BE49-F238E27FC236}">
                    <a16:creationId xmlns:a16="http://schemas.microsoft.com/office/drawing/2014/main" id="{E22AA8A4-B15C-D441-A092-E80B765E5927}"/>
                  </a:ext>
                </a:extLst>
              </p:cNvPr>
              <p:cNvSpPr/>
              <p:nvPr/>
            </p:nvSpPr>
            <p:spPr>
              <a:xfrm>
                <a:off x="3776079" y="16979430"/>
                <a:ext cx="142862" cy="248686"/>
              </a:xfrm>
              <a:custGeom>
                <a:avLst/>
                <a:gdLst/>
                <a:ahLst/>
                <a:cxnLst/>
                <a:rect l="l" t="t" r="r" b="b"/>
                <a:pathLst>
                  <a:path w="142862" h="248685" extrusionOk="0">
                    <a:moveTo>
                      <a:pt x="98416" y="114290"/>
                    </a:moveTo>
                    <a:cubicBezTo>
                      <a:pt x="112703" y="105294"/>
                      <a:pt x="122227" y="89950"/>
                      <a:pt x="122227" y="71961"/>
                    </a:cubicBezTo>
                    <a:lnTo>
                      <a:pt x="122227" y="50266"/>
                    </a:lnTo>
                    <a:cubicBezTo>
                      <a:pt x="122227" y="22752"/>
                      <a:pt x="99475" y="0"/>
                      <a:pt x="71960" y="0"/>
                    </a:cubicBezTo>
                    <a:cubicBezTo>
                      <a:pt x="44446" y="0"/>
                      <a:pt x="21694" y="22752"/>
                      <a:pt x="21694" y="50266"/>
                    </a:cubicBezTo>
                    <a:lnTo>
                      <a:pt x="21694" y="71961"/>
                    </a:lnTo>
                    <a:cubicBezTo>
                      <a:pt x="21694" y="89950"/>
                      <a:pt x="31218" y="105294"/>
                      <a:pt x="45504" y="114290"/>
                    </a:cubicBezTo>
                    <a:cubicBezTo>
                      <a:pt x="19048" y="124873"/>
                      <a:pt x="0" y="150799"/>
                      <a:pt x="0" y="181488"/>
                    </a:cubicBezTo>
                    <a:lnTo>
                      <a:pt x="0" y="240749"/>
                    </a:lnTo>
                    <a:cubicBezTo>
                      <a:pt x="0" y="247628"/>
                      <a:pt x="5821" y="253448"/>
                      <a:pt x="12699" y="253448"/>
                    </a:cubicBezTo>
                    <a:lnTo>
                      <a:pt x="131222" y="253448"/>
                    </a:lnTo>
                    <a:cubicBezTo>
                      <a:pt x="138100" y="253448"/>
                      <a:pt x="143920" y="247628"/>
                      <a:pt x="143920" y="240749"/>
                    </a:cubicBezTo>
                    <a:lnTo>
                      <a:pt x="143920" y="181488"/>
                    </a:lnTo>
                    <a:cubicBezTo>
                      <a:pt x="143920" y="151329"/>
                      <a:pt x="124872" y="125401"/>
                      <a:pt x="98416" y="114290"/>
                    </a:cubicBezTo>
                    <a:close/>
                    <a:moveTo>
                      <a:pt x="131222" y="240749"/>
                    </a:moveTo>
                    <a:cubicBezTo>
                      <a:pt x="131222" y="240749"/>
                      <a:pt x="131222" y="240749"/>
                      <a:pt x="131222" y="240749"/>
                    </a:cubicBezTo>
                    <a:lnTo>
                      <a:pt x="131222" y="247098"/>
                    </a:lnTo>
                    <a:lnTo>
                      <a:pt x="131222" y="240749"/>
                    </a:lnTo>
                    <a:close/>
                    <a:moveTo>
                      <a:pt x="34393" y="71961"/>
                    </a:moveTo>
                    <a:lnTo>
                      <a:pt x="34393" y="50266"/>
                    </a:lnTo>
                    <a:cubicBezTo>
                      <a:pt x="34393" y="29631"/>
                      <a:pt x="51325" y="13228"/>
                      <a:pt x="71431" y="13228"/>
                    </a:cubicBezTo>
                    <a:cubicBezTo>
                      <a:pt x="91538" y="13228"/>
                      <a:pt x="108469" y="30160"/>
                      <a:pt x="108469" y="50266"/>
                    </a:cubicBezTo>
                    <a:lnTo>
                      <a:pt x="108469" y="71961"/>
                    </a:lnTo>
                    <a:cubicBezTo>
                      <a:pt x="108469" y="92596"/>
                      <a:pt x="91538" y="108999"/>
                      <a:pt x="71431" y="108999"/>
                    </a:cubicBezTo>
                    <a:cubicBezTo>
                      <a:pt x="51325" y="108999"/>
                      <a:pt x="34393" y="92596"/>
                      <a:pt x="34393" y="71961"/>
                    </a:cubicBezTo>
                    <a:close/>
                    <a:moveTo>
                      <a:pt x="131222" y="240749"/>
                    </a:moveTo>
                    <a:lnTo>
                      <a:pt x="12699" y="240749"/>
                    </a:lnTo>
                    <a:lnTo>
                      <a:pt x="12699" y="181488"/>
                    </a:lnTo>
                    <a:cubicBezTo>
                      <a:pt x="12699" y="148683"/>
                      <a:pt x="39155" y="122227"/>
                      <a:pt x="71960" y="122227"/>
                    </a:cubicBezTo>
                    <a:cubicBezTo>
                      <a:pt x="104766" y="122227"/>
                      <a:pt x="131222" y="148683"/>
                      <a:pt x="131222" y="181488"/>
                    </a:cubicBezTo>
                    <a:lnTo>
                      <a:pt x="131222" y="240749"/>
                    </a:lnTo>
                    <a:close/>
                  </a:path>
                </a:pathLst>
              </a:custGeom>
              <a:grpFill/>
              <a:ln>
                <a:solidFill>
                  <a:schemeClr val="bg1"/>
                </a:solidFill>
              </a:ln>
            </p:spPr>
            <p:txBody>
              <a:bodyPr spcFirstLastPara="1" wrap="square" lIns="68569" tIns="34275" rIns="68569" bIns="34275" anchor="ctr" anchorCtr="0">
                <a:noAutofit/>
              </a:bodyPr>
              <a:lstStyle/>
              <a:p>
                <a:pPr defTabSz="685783"/>
                <a:endParaRPr sz="1200">
                  <a:solidFill>
                    <a:srgbClr val="7F7F7F"/>
                  </a:solidFill>
                  <a:latin typeface="Calibri"/>
                  <a:ea typeface="Calibri"/>
                  <a:cs typeface="Calibri"/>
                  <a:sym typeface="Calibri"/>
                </a:endParaRPr>
              </a:p>
            </p:txBody>
          </p:sp>
          <p:sp>
            <p:nvSpPr>
              <p:cNvPr id="52" name="Google Shape;998;p16">
                <a:extLst>
                  <a:ext uri="{FF2B5EF4-FFF2-40B4-BE49-F238E27FC236}">
                    <a16:creationId xmlns:a16="http://schemas.microsoft.com/office/drawing/2014/main" id="{2AD9224D-8BD2-9849-9798-DD456676C550}"/>
                  </a:ext>
                </a:extLst>
              </p:cNvPr>
              <p:cNvSpPr/>
              <p:nvPr/>
            </p:nvSpPr>
            <p:spPr>
              <a:xfrm>
                <a:off x="3820779" y="16918713"/>
                <a:ext cx="264560" cy="312180"/>
              </a:xfrm>
              <a:custGeom>
                <a:avLst/>
                <a:gdLst/>
                <a:ahLst/>
                <a:cxnLst/>
                <a:rect l="l" t="t" r="r" b="b"/>
                <a:pathLst>
                  <a:path w="264559" h="312180" extrusionOk="0">
                    <a:moveTo>
                      <a:pt x="262189" y="40609"/>
                    </a:moveTo>
                    <a:lnTo>
                      <a:pt x="135201" y="397"/>
                    </a:lnTo>
                    <a:cubicBezTo>
                      <a:pt x="134143" y="-132"/>
                      <a:pt x="132555" y="-132"/>
                      <a:pt x="131497" y="397"/>
                    </a:cubicBezTo>
                    <a:lnTo>
                      <a:pt x="4508" y="40609"/>
                    </a:lnTo>
                    <a:cubicBezTo>
                      <a:pt x="1333" y="41667"/>
                      <a:pt x="-783" y="45372"/>
                      <a:pt x="275" y="48546"/>
                    </a:cubicBezTo>
                    <a:cubicBezTo>
                      <a:pt x="1333" y="51722"/>
                      <a:pt x="5037" y="53837"/>
                      <a:pt x="8212" y="52779"/>
                    </a:cubicBezTo>
                    <a:lnTo>
                      <a:pt x="133084" y="13096"/>
                    </a:lnTo>
                    <a:lnTo>
                      <a:pt x="253723" y="51192"/>
                    </a:lnTo>
                    <a:lnTo>
                      <a:pt x="253723" y="109395"/>
                    </a:lnTo>
                    <a:cubicBezTo>
                      <a:pt x="253723" y="191938"/>
                      <a:pt x="206632" y="266543"/>
                      <a:pt x="133613" y="300407"/>
                    </a:cubicBezTo>
                    <a:lnTo>
                      <a:pt x="117740" y="292471"/>
                    </a:lnTo>
                    <a:cubicBezTo>
                      <a:pt x="114565" y="290883"/>
                      <a:pt x="110861" y="291941"/>
                      <a:pt x="109274" y="295116"/>
                    </a:cubicBezTo>
                    <a:cubicBezTo>
                      <a:pt x="107687" y="298290"/>
                      <a:pt x="108745" y="301995"/>
                      <a:pt x="111919" y="303581"/>
                    </a:cubicBezTo>
                    <a:lnTo>
                      <a:pt x="130439" y="313106"/>
                    </a:lnTo>
                    <a:cubicBezTo>
                      <a:pt x="131497" y="313635"/>
                      <a:pt x="132555" y="313635"/>
                      <a:pt x="133613" y="313635"/>
                    </a:cubicBezTo>
                    <a:cubicBezTo>
                      <a:pt x="134672" y="313635"/>
                      <a:pt x="135201" y="313635"/>
                      <a:pt x="136259" y="313106"/>
                    </a:cubicBezTo>
                    <a:cubicBezTo>
                      <a:pt x="215627" y="278185"/>
                      <a:pt x="266951" y="197758"/>
                      <a:pt x="266951" y="108867"/>
                    </a:cubicBezTo>
                    <a:lnTo>
                      <a:pt x="266951" y="45901"/>
                    </a:lnTo>
                    <a:cubicBezTo>
                      <a:pt x="266951" y="44313"/>
                      <a:pt x="265364" y="41667"/>
                      <a:pt x="262189" y="40609"/>
                    </a:cubicBezTo>
                    <a:close/>
                  </a:path>
                </a:pathLst>
              </a:custGeom>
              <a:grpFill/>
              <a:ln>
                <a:solidFill>
                  <a:schemeClr val="bg1"/>
                </a:solidFill>
              </a:ln>
            </p:spPr>
            <p:txBody>
              <a:bodyPr spcFirstLastPara="1" wrap="square" lIns="68569" tIns="34275" rIns="68569" bIns="34275" anchor="ctr" anchorCtr="0">
                <a:noAutofit/>
              </a:bodyPr>
              <a:lstStyle/>
              <a:p>
                <a:pPr defTabSz="685783"/>
                <a:endParaRPr sz="1200">
                  <a:solidFill>
                    <a:srgbClr val="7F7F7F"/>
                  </a:solidFill>
                  <a:latin typeface="Calibri"/>
                  <a:ea typeface="Calibri"/>
                  <a:cs typeface="Calibri"/>
                  <a:sym typeface="Calibri"/>
                </a:endParaRPr>
              </a:p>
            </p:txBody>
          </p:sp>
          <p:sp>
            <p:nvSpPr>
              <p:cNvPr id="53" name="Google Shape;999;p16">
                <a:extLst>
                  <a:ext uri="{FF2B5EF4-FFF2-40B4-BE49-F238E27FC236}">
                    <a16:creationId xmlns:a16="http://schemas.microsoft.com/office/drawing/2014/main" id="{0F701AF9-A5AA-2A4E-93A8-66F36619436D}"/>
                  </a:ext>
                </a:extLst>
              </p:cNvPr>
              <p:cNvSpPr/>
              <p:nvPr/>
            </p:nvSpPr>
            <p:spPr>
              <a:xfrm>
                <a:off x="3888506" y="16948344"/>
                <a:ext cx="169318" cy="253977"/>
              </a:xfrm>
              <a:custGeom>
                <a:avLst/>
                <a:gdLst/>
                <a:ahLst/>
                <a:cxnLst/>
                <a:rect l="l" t="t" r="r" b="b"/>
                <a:pathLst>
                  <a:path w="169318" h="253977" extrusionOk="0">
                    <a:moveTo>
                      <a:pt x="65886" y="241675"/>
                    </a:moveTo>
                    <a:lnTo>
                      <a:pt x="53716" y="235326"/>
                    </a:lnTo>
                    <a:cubicBezTo>
                      <a:pt x="50542" y="233738"/>
                      <a:pt x="46838" y="234796"/>
                      <a:pt x="45250" y="237971"/>
                    </a:cubicBezTo>
                    <a:cubicBezTo>
                      <a:pt x="43663" y="241145"/>
                      <a:pt x="44721" y="244849"/>
                      <a:pt x="47896" y="246437"/>
                    </a:cubicBezTo>
                    <a:lnTo>
                      <a:pt x="62711" y="254373"/>
                    </a:lnTo>
                    <a:cubicBezTo>
                      <a:pt x="63770" y="254903"/>
                      <a:pt x="64828" y="254903"/>
                      <a:pt x="65886" y="254903"/>
                    </a:cubicBezTo>
                    <a:cubicBezTo>
                      <a:pt x="66944" y="254903"/>
                      <a:pt x="67473" y="254903"/>
                      <a:pt x="68531" y="254373"/>
                    </a:cubicBezTo>
                    <a:cubicBezTo>
                      <a:pt x="132555" y="226330"/>
                      <a:pt x="173826" y="161778"/>
                      <a:pt x="173826" y="89818"/>
                    </a:cubicBezTo>
                    <a:lnTo>
                      <a:pt x="173826" y="39022"/>
                    </a:lnTo>
                    <a:cubicBezTo>
                      <a:pt x="173826" y="36377"/>
                      <a:pt x="172239" y="33731"/>
                      <a:pt x="169064" y="32673"/>
                    </a:cubicBezTo>
                    <a:lnTo>
                      <a:pt x="67473" y="396"/>
                    </a:lnTo>
                    <a:cubicBezTo>
                      <a:pt x="66415" y="-132"/>
                      <a:pt x="64828" y="-132"/>
                      <a:pt x="63770" y="396"/>
                    </a:cubicBezTo>
                    <a:lnTo>
                      <a:pt x="4508" y="18915"/>
                    </a:lnTo>
                    <a:cubicBezTo>
                      <a:pt x="1333" y="19973"/>
                      <a:pt x="-783" y="23678"/>
                      <a:pt x="275" y="26852"/>
                    </a:cubicBezTo>
                    <a:cubicBezTo>
                      <a:pt x="1333" y="30027"/>
                      <a:pt x="5037" y="32143"/>
                      <a:pt x="8212" y="31085"/>
                    </a:cubicBezTo>
                    <a:lnTo>
                      <a:pt x="65357" y="13096"/>
                    </a:lnTo>
                    <a:lnTo>
                      <a:pt x="160598" y="43255"/>
                    </a:lnTo>
                    <a:lnTo>
                      <a:pt x="160598" y="89289"/>
                    </a:lnTo>
                    <a:cubicBezTo>
                      <a:pt x="161127" y="155428"/>
                      <a:pt x="123560" y="214689"/>
                      <a:pt x="65886" y="241675"/>
                    </a:cubicBezTo>
                    <a:close/>
                  </a:path>
                </a:pathLst>
              </a:custGeom>
              <a:grpFill/>
              <a:ln>
                <a:solidFill>
                  <a:schemeClr val="bg1"/>
                </a:solidFill>
              </a:ln>
            </p:spPr>
            <p:txBody>
              <a:bodyPr spcFirstLastPara="1" wrap="square" lIns="68569" tIns="34275" rIns="68569" bIns="34275" anchor="ctr" anchorCtr="0">
                <a:noAutofit/>
              </a:bodyPr>
              <a:lstStyle/>
              <a:p>
                <a:pPr defTabSz="685783"/>
                <a:endParaRPr sz="1200">
                  <a:solidFill>
                    <a:srgbClr val="7F7F7F"/>
                  </a:solidFill>
                  <a:latin typeface="Calibri"/>
                  <a:ea typeface="Calibri"/>
                  <a:cs typeface="Calibri"/>
                  <a:sym typeface="Calibri"/>
                </a:endParaRPr>
              </a:p>
            </p:txBody>
          </p:sp>
        </p:grpSp>
      </p:grpSp>
    </p:spTree>
    <p:extLst>
      <p:ext uri="{BB962C8B-B14F-4D97-AF65-F5344CB8AC3E}">
        <p14:creationId xmlns:p14="http://schemas.microsoft.com/office/powerpoint/2010/main" val="4115032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chor="ctr">
            <a:normAutofit/>
          </a:bodyPr>
          <a:lstStyle/>
          <a:p>
            <a:pPr>
              <a:defRPr sz="3600" b="1">
                <a:solidFill>
                  <a:srgbClr val="003087"/>
                </a:solidFill>
              </a:defRPr>
            </a:pPr>
            <a:r>
              <a:rPr lang="en-GB" sz="3600"/>
              <a:t>Eyes &amp; Feet Screening</a:t>
            </a:r>
          </a:p>
        </p:txBody>
      </p:sp>
      <p:graphicFrame>
        <p:nvGraphicFramePr>
          <p:cNvPr id="5" name="Content Placeholder 2">
            <a:extLst>
              <a:ext uri="{FF2B5EF4-FFF2-40B4-BE49-F238E27FC236}">
                <a16:creationId xmlns:a16="http://schemas.microsoft.com/office/drawing/2014/main" id="{FBCA649F-2446-81D8-4215-AED11C8260CB}"/>
              </a:ext>
            </a:extLst>
          </p:cNvPr>
          <p:cNvGraphicFramePr>
            <a:graphicFrameLocks noGrp="1"/>
          </p:cNvGraphicFramePr>
          <p:nvPr>
            <p:ph idx="1"/>
            <p:extLst>
              <p:ext uri="{D42A27DB-BD31-4B8C-83A1-F6EECF244321}">
                <p14:modId xmlns:p14="http://schemas.microsoft.com/office/powerpoint/2010/main" val="381986971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E8DB6-3DB8-4980-8139-205047121958}"/>
              </a:ext>
            </a:extLst>
          </p:cNvPr>
          <p:cNvSpPr>
            <a:spLocks noGrp="1"/>
          </p:cNvSpPr>
          <p:nvPr>
            <p:ph type="title"/>
          </p:nvPr>
        </p:nvSpPr>
        <p:spPr/>
        <p:txBody>
          <a:bodyPr/>
          <a:lstStyle/>
          <a:p>
            <a:r>
              <a:rPr lang="en-GB" dirty="0"/>
              <a:t>What does an ideal healthy plate look like?</a:t>
            </a:r>
          </a:p>
        </p:txBody>
      </p:sp>
      <p:graphicFrame>
        <p:nvGraphicFramePr>
          <p:cNvPr id="10" name="Chart 9">
            <a:extLst>
              <a:ext uri="{FF2B5EF4-FFF2-40B4-BE49-F238E27FC236}">
                <a16:creationId xmlns:a16="http://schemas.microsoft.com/office/drawing/2014/main" id="{20D14DD1-64D7-48F5-A0B8-3C6CDB61B08A}"/>
              </a:ext>
            </a:extLst>
          </p:cNvPr>
          <p:cNvGraphicFramePr/>
          <p:nvPr/>
        </p:nvGraphicFramePr>
        <p:xfrm>
          <a:off x="1115617" y="1628801"/>
          <a:ext cx="5829113" cy="388607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E4B54206-C472-4A62-B191-2FA386F186D0}"/>
              </a:ext>
            </a:extLst>
          </p:cNvPr>
          <p:cNvSpPr txBox="1"/>
          <p:nvPr/>
        </p:nvSpPr>
        <p:spPr>
          <a:xfrm>
            <a:off x="4058454" y="3233768"/>
            <a:ext cx="1736373" cy="646331"/>
          </a:xfrm>
          <a:prstGeom prst="rect">
            <a:avLst/>
          </a:prstGeom>
          <a:noFill/>
        </p:spPr>
        <p:txBody>
          <a:bodyPr wrap="none" rtlCol="0">
            <a:spAutoFit/>
          </a:bodyPr>
          <a:lstStyle/>
          <a:p>
            <a:pPr algn="ctr"/>
            <a:r>
              <a:rPr lang="en-GB" sz="1400" b="1" dirty="0">
                <a:solidFill>
                  <a:schemeClr val="bg1"/>
                </a:solidFill>
              </a:rPr>
              <a:t>Low Carb Veg</a:t>
            </a:r>
          </a:p>
          <a:p>
            <a:pPr algn="ctr"/>
            <a:r>
              <a:rPr lang="en-GB" sz="1100" dirty="0">
                <a:solidFill>
                  <a:schemeClr val="bg1"/>
                </a:solidFill>
              </a:rPr>
              <a:t>(mix of colours, </a:t>
            </a:r>
          </a:p>
          <a:p>
            <a:pPr algn="ctr"/>
            <a:r>
              <a:rPr lang="en-GB" sz="1100" dirty="0">
                <a:solidFill>
                  <a:schemeClr val="bg1"/>
                </a:solidFill>
              </a:rPr>
              <a:t>growing above the ground)</a:t>
            </a:r>
          </a:p>
        </p:txBody>
      </p:sp>
      <p:sp>
        <p:nvSpPr>
          <p:cNvPr id="17" name="TextBox 16">
            <a:extLst>
              <a:ext uri="{FF2B5EF4-FFF2-40B4-BE49-F238E27FC236}">
                <a16:creationId xmlns:a16="http://schemas.microsoft.com/office/drawing/2014/main" id="{16377337-EAD6-4224-9583-193F1658008F}"/>
              </a:ext>
            </a:extLst>
          </p:cNvPr>
          <p:cNvSpPr txBox="1"/>
          <p:nvPr/>
        </p:nvSpPr>
        <p:spPr>
          <a:xfrm>
            <a:off x="2123728" y="3253589"/>
            <a:ext cx="1519552" cy="738664"/>
          </a:xfrm>
          <a:prstGeom prst="rect">
            <a:avLst/>
          </a:prstGeom>
          <a:noFill/>
        </p:spPr>
        <p:txBody>
          <a:bodyPr wrap="square">
            <a:spAutoFit/>
          </a:bodyPr>
          <a:lstStyle/>
          <a:p>
            <a:pPr algn="ctr"/>
            <a:r>
              <a:rPr lang="en-GB" sz="1400" b="1" dirty="0">
                <a:solidFill>
                  <a:schemeClr val="bg1"/>
                </a:solidFill>
              </a:rPr>
              <a:t>Beans, Nuts, Seeds, Low Carb Fruits</a:t>
            </a:r>
          </a:p>
        </p:txBody>
      </p:sp>
      <p:sp>
        <p:nvSpPr>
          <p:cNvPr id="19" name="TextBox 18">
            <a:extLst>
              <a:ext uri="{FF2B5EF4-FFF2-40B4-BE49-F238E27FC236}">
                <a16:creationId xmlns:a16="http://schemas.microsoft.com/office/drawing/2014/main" id="{34447E56-8383-4AED-A835-AA338B307D8C}"/>
              </a:ext>
            </a:extLst>
          </p:cNvPr>
          <p:cNvSpPr txBox="1"/>
          <p:nvPr/>
        </p:nvSpPr>
        <p:spPr>
          <a:xfrm>
            <a:off x="2699792" y="4250527"/>
            <a:ext cx="1405924" cy="646331"/>
          </a:xfrm>
          <a:prstGeom prst="rect">
            <a:avLst/>
          </a:prstGeom>
          <a:noFill/>
        </p:spPr>
        <p:txBody>
          <a:bodyPr wrap="square">
            <a:spAutoFit/>
          </a:bodyPr>
          <a:lstStyle/>
          <a:p>
            <a:pPr algn="ctr"/>
            <a:r>
              <a:rPr lang="en-GB" sz="1400" b="1" dirty="0">
                <a:solidFill>
                  <a:schemeClr val="bg1"/>
                </a:solidFill>
              </a:rPr>
              <a:t>Protein Foods </a:t>
            </a:r>
            <a:r>
              <a:rPr lang="en-GB" sz="1100" dirty="0">
                <a:solidFill>
                  <a:schemeClr val="bg1"/>
                </a:solidFill>
              </a:rPr>
              <a:t>e.g. peas, meat, eggs, full fat dairy and soy </a:t>
            </a:r>
            <a:endParaRPr lang="en-GB" sz="1050" dirty="0">
              <a:solidFill>
                <a:schemeClr val="bg1"/>
              </a:solidFill>
            </a:endParaRPr>
          </a:p>
        </p:txBody>
      </p:sp>
      <p:sp>
        <p:nvSpPr>
          <p:cNvPr id="16" name="TextBox 15">
            <a:extLst>
              <a:ext uri="{FF2B5EF4-FFF2-40B4-BE49-F238E27FC236}">
                <a16:creationId xmlns:a16="http://schemas.microsoft.com/office/drawing/2014/main" id="{779867F9-573E-47BA-AD29-C44053550520}"/>
              </a:ext>
            </a:extLst>
          </p:cNvPr>
          <p:cNvSpPr txBox="1"/>
          <p:nvPr/>
        </p:nvSpPr>
        <p:spPr>
          <a:xfrm>
            <a:off x="2771800" y="2108914"/>
            <a:ext cx="1200930" cy="900246"/>
          </a:xfrm>
          <a:prstGeom prst="rect">
            <a:avLst/>
          </a:prstGeom>
          <a:noFill/>
        </p:spPr>
        <p:txBody>
          <a:bodyPr wrap="square" rtlCol="0">
            <a:spAutoFit/>
          </a:bodyPr>
          <a:lstStyle/>
          <a:p>
            <a:pPr algn="ctr"/>
            <a:r>
              <a:rPr lang="en-GB" sz="1400" b="1" dirty="0">
                <a:solidFill>
                  <a:schemeClr val="bg1"/>
                </a:solidFill>
              </a:rPr>
              <a:t>Whole Grains or Starchy Veg</a:t>
            </a:r>
          </a:p>
          <a:p>
            <a:pPr algn="ctr"/>
            <a:r>
              <a:rPr lang="en-GB" sz="1100" dirty="0">
                <a:solidFill>
                  <a:schemeClr val="bg1"/>
                </a:solidFill>
              </a:rPr>
              <a:t>(less=best)</a:t>
            </a:r>
          </a:p>
        </p:txBody>
      </p:sp>
      <p:sp>
        <p:nvSpPr>
          <p:cNvPr id="18" name="TextBox 17">
            <a:extLst>
              <a:ext uri="{FF2B5EF4-FFF2-40B4-BE49-F238E27FC236}">
                <a16:creationId xmlns:a16="http://schemas.microsoft.com/office/drawing/2014/main" id="{B7AF0AA6-02C1-4692-B1E7-199A73B7A45C}"/>
              </a:ext>
            </a:extLst>
          </p:cNvPr>
          <p:cNvSpPr txBox="1"/>
          <p:nvPr/>
        </p:nvSpPr>
        <p:spPr>
          <a:xfrm>
            <a:off x="5364088" y="3009160"/>
            <a:ext cx="3744402" cy="2584542"/>
          </a:xfrm>
          <a:prstGeom prst="irregularSeal2">
            <a:avLst/>
          </a:prstGeom>
          <a:solidFill>
            <a:srgbClr val="00B050"/>
          </a:solidFill>
          <a:effectLst>
            <a:outerShdw blurRad="63500" sx="102000" sy="102000" algn="ctr" rotWithShape="0">
              <a:prstClr val="black">
                <a:alpha val="40000"/>
              </a:prstClr>
            </a:outerShdw>
          </a:effectLst>
        </p:spPr>
        <p:txBody>
          <a:bodyPr wrap="square" lIns="36000" tIns="36000" rIns="36000" bIns="36000" rtlCol="0">
            <a:spAutoFit/>
          </a:bodyPr>
          <a:lstStyle/>
          <a:p>
            <a:pPr algn="ctr"/>
            <a:r>
              <a:rPr lang="en-GB" sz="1400" dirty="0">
                <a:solidFill>
                  <a:schemeClr val="bg1"/>
                </a:solidFill>
              </a:rPr>
              <a:t>Use plenty of healthy, minimally processed oils and fats including olive oil and butter</a:t>
            </a:r>
          </a:p>
        </p:txBody>
      </p:sp>
      <p:pic>
        <p:nvPicPr>
          <p:cNvPr id="13316" name="Picture 4" descr="5 Ways in Which the Leftover Water from Your Glass can be Used ...">
            <a:extLst>
              <a:ext uri="{FF2B5EF4-FFF2-40B4-BE49-F238E27FC236}">
                <a16:creationId xmlns:a16="http://schemas.microsoft.com/office/drawing/2014/main" id="{00CF54A1-CA20-42C1-9BEF-C0DE6E830E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2498" y="1367682"/>
            <a:ext cx="1665966" cy="162927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41A078A-EECC-42F9-96DF-8E37ECE7E230}"/>
              </a:ext>
            </a:extLst>
          </p:cNvPr>
          <p:cNvSpPr txBox="1"/>
          <p:nvPr/>
        </p:nvSpPr>
        <p:spPr>
          <a:xfrm>
            <a:off x="5819552" y="2010646"/>
            <a:ext cx="2160489" cy="523220"/>
          </a:xfrm>
          <a:prstGeom prst="rect">
            <a:avLst/>
          </a:prstGeom>
          <a:noFill/>
        </p:spPr>
        <p:txBody>
          <a:bodyPr wrap="square" rtlCol="0">
            <a:spAutoFit/>
          </a:bodyPr>
          <a:lstStyle/>
          <a:p>
            <a:r>
              <a:rPr lang="en-GB" sz="1400" dirty="0">
                <a:solidFill>
                  <a:schemeClr val="tx1">
                    <a:lumMod val="75000"/>
                    <a:lumOff val="25000"/>
                  </a:schemeClr>
                </a:solidFill>
              </a:rPr>
              <a:t>Water is best thirst quencher</a:t>
            </a:r>
          </a:p>
        </p:txBody>
      </p:sp>
    </p:spTree>
    <p:extLst>
      <p:ext uri="{BB962C8B-B14F-4D97-AF65-F5344CB8AC3E}">
        <p14:creationId xmlns:p14="http://schemas.microsoft.com/office/powerpoint/2010/main" val="1105111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671FEBB-7B85-4768-AE1B-3B660F84E0D4}"/>
              </a:ext>
            </a:extLst>
          </p:cNvPr>
          <p:cNvGrpSpPr/>
          <p:nvPr/>
        </p:nvGrpSpPr>
        <p:grpSpPr>
          <a:xfrm>
            <a:off x="103424" y="2312169"/>
            <a:ext cx="2884400" cy="2449217"/>
            <a:chOff x="103424" y="1059582"/>
            <a:chExt cx="2884400" cy="2449217"/>
          </a:xfrm>
        </p:grpSpPr>
        <p:cxnSp>
          <p:nvCxnSpPr>
            <p:cNvPr id="5" name="Straight Connector 4">
              <a:extLst>
                <a:ext uri="{FF2B5EF4-FFF2-40B4-BE49-F238E27FC236}">
                  <a16:creationId xmlns:a16="http://schemas.microsoft.com/office/drawing/2014/main" id="{1D6CD71B-466F-49BD-89B1-54688BC0AA41}"/>
                </a:ext>
              </a:extLst>
            </p:cNvPr>
            <p:cNvCxnSpPr>
              <a:cxnSpLocks/>
              <a:endCxn id="10" idx="0"/>
            </p:cNvCxnSpPr>
            <p:nvPr/>
          </p:nvCxnSpPr>
          <p:spPr>
            <a:xfrm flipH="1">
              <a:off x="462337" y="1059582"/>
              <a:ext cx="5208" cy="201149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F17DED9-70D3-43E9-8FE0-F109C2E899A7}"/>
                </a:ext>
              </a:extLst>
            </p:cNvPr>
            <p:cNvCxnSpPr>
              <a:cxnSpLocks/>
            </p:cNvCxnSpPr>
            <p:nvPr/>
          </p:nvCxnSpPr>
          <p:spPr>
            <a:xfrm flipH="1">
              <a:off x="467544" y="3075806"/>
              <a:ext cx="252028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1736850A-4A53-4A25-AF82-6503FA6A4F87}"/>
                </a:ext>
              </a:extLst>
            </p:cNvPr>
            <p:cNvSpPr/>
            <p:nvPr/>
          </p:nvSpPr>
          <p:spPr>
            <a:xfrm>
              <a:off x="462337" y="1068821"/>
              <a:ext cx="2462648" cy="2006980"/>
            </a:xfrm>
            <a:custGeom>
              <a:avLst/>
              <a:gdLst>
                <a:gd name="connsiteX0" fmla="*/ 0 w 2506894"/>
                <a:gd name="connsiteY0" fmla="*/ 1657045 h 1749513"/>
                <a:gd name="connsiteX1" fmla="*/ 308225 w 2506894"/>
                <a:gd name="connsiteY1" fmla="*/ 1287176 h 1749513"/>
                <a:gd name="connsiteX2" fmla="*/ 719191 w 2506894"/>
                <a:gd name="connsiteY2" fmla="*/ 115922 h 1749513"/>
                <a:gd name="connsiteX3" fmla="*/ 1181528 w 2506894"/>
                <a:gd name="connsiteY3" fmla="*/ 177567 h 1749513"/>
                <a:gd name="connsiteX4" fmla="*/ 1582220 w 2506894"/>
                <a:gd name="connsiteY4" fmla="*/ 1307724 h 1749513"/>
                <a:gd name="connsiteX5" fmla="*/ 2506894 w 2506894"/>
                <a:gd name="connsiteY5" fmla="*/ 1749513 h 1749513"/>
                <a:gd name="connsiteX6" fmla="*/ 2506894 w 2506894"/>
                <a:gd name="connsiteY6" fmla="*/ 1749513 h 1749513"/>
                <a:gd name="connsiteX0" fmla="*/ 0 w 2506894"/>
                <a:gd name="connsiteY0" fmla="*/ 1657045 h 1749513"/>
                <a:gd name="connsiteX1" fmla="*/ 308225 w 2506894"/>
                <a:gd name="connsiteY1" fmla="*/ 1287176 h 1749513"/>
                <a:gd name="connsiteX2" fmla="*/ 719191 w 2506894"/>
                <a:gd name="connsiteY2" fmla="*/ 115922 h 1749513"/>
                <a:gd name="connsiteX3" fmla="*/ 1181528 w 2506894"/>
                <a:gd name="connsiteY3" fmla="*/ 177567 h 1749513"/>
                <a:gd name="connsiteX4" fmla="*/ 1582220 w 2506894"/>
                <a:gd name="connsiteY4" fmla="*/ 1307724 h 1749513"/>
                <a:gd name="connsiteX5" fmla="*/ 2506894 w 2506894"/>
                <a:gd name="connsiteY5" fmla="*/ 1749513 h 1749513"/>
                <a:gd name="connsiteX6" fmla="*/ 2499520 w 2506894"/>
                <a:gd name="connsiteY6" fmla="*/ 1697894 h 1749513"/>
                <a:gd name="connsiteX0" fmla="*/ 0 w 2506894"/>
                <a:gd name="connsiteY0" fmla="*/ 1657045 h 1749513"/>
                <a:gd name="connsiteX1" fmla="*/ 308225 w 2506894"/>
                <a:gd name="connsiteY1" fmla="*/ 1287176 h 1749513"/>
                <a:gd name="connsiteX2" fmla="*/ 719191 w 2506894"/>
                <a:gd name="connsiteY2" fmla="*/ 115922 h 1749513"/>
                <a:gd name="connsiteX3" fmla="*/ 1181528 w 2506894"/>
                <a:gd name="connsiteY3" fmla="*/ 177567 h 1749513"/>
                <a:gd name="connsiteX4" fmla="*/ 1582220 w 2506894"/>
                <a:gd name="connsiteY4" fmla="*/ 1307724 h 1749513"/>
                <a:gd name="connsiteX5" fmla="*/ 2506894 w 2506894"/>
                <a:gd name="connsiteY5" fmla="*/ 1749513 h 1749513"/>
                <a:gd name="connsiteX6" fmla="*/ 2484771 w 2506894"/>
                <a:gd name="connsiteY6" fmla="*/ 1602030 h 1749513"/>
                <a:gd name="connsiteX0" fmla="*/ 0 w 2506894"/>
                <a:gd name="connsiteY0" fmla="*/ 1657045 h 1749513"/>
                <a:gd name="connsiteX1" fmla="*/ 308225 w 2506894"/>
                <a:gd name="connsiteY1" fmla="*/ 1287176 h 1749513"/>
                <a:gd name="connsiteX2" fmla="*/ 719191 w 2506894"/>
                <a:gd name="connsiteY2" fmla="*/ 115922 h 1749513"/>
                <a:gd name="connsiteX3" fmla="*/ 1181528 w 2506894"/>
                <a:gd name="connsiteY3" fmla="*/ 177567 h 1749513"/>
                <a:gd name="connsiteX4" fmla="*/ 1582220 w 2506894"/>
                <a:gd name="connsiteY4" fmla="*/ 1307724 h 1749513"/>
                <a:gd name="connsiteX5" fmla="*/ 2506894 w 2506894"/>
                <a:gd name="connsiteY5" fmla="*/ 1749513 h 1749513"/>
                <a:gd name="connsiteX6" fmla="*/ 2484771 w 2506894"/>
                <a:gd name="connsiteY6" fmla="*/ 1661024 h 1749513"/>
                <a:gd name="connsiteX0" fmla="*/ 0 w 2506894"/>
                <a:gd name="connsiteY0" fmla="*/ 1657045 h 1749513"/>
                <a:gd name="connsiteX1" fmla="*/ 308225 w 2506894"/>
                <a:gd name="connsiteY1" fmla="*/ 1287176 h 1749513"/>
                <a:gd name="connsiteX2" fmla="*/ 719191 w 2506894"/>
                <a:gd name="connsiteY2" fmla="*/ 115922 h 1749513"/>
                <a:gd name="connsiteX3" fmla="*/ 1181528 w 2506894"/>
                <a:gd name="connsiteY3" fmla="*/ 177567 h 1749513"/>
                <a:gd name="connsiteX4" fmla="*/ 1582220 w 2506894"/>
                <a:gd name="connsiteY4" fmla="*/ 1307724 h 1749513"/>
                <a:gd name="connsiteX5" fmla="*/ 2506894 w 2506894"/>
                <a:gd name="connsiteY5" fmla="*/ 1749513 h 1749513"/>
                <a:gd name="connsiteX6" fmla="*/ 2462648 w 2506894"/>
                <a:gd name="connsiteY6" fmla="*/ 1690521 h 1749513"/>
                <a:gd name="connsiteX0" fmla="*/ 0 w 2506894"/>
                <a:gd name="connsiteY0" fmla="*/ 1657045 h 1749513"/>
                <a:gd name="connsiteX1" fmla="*/ 308225 w 2506894"/>
                <a:gd name="connsiteY1" fmla="*/ 1287176 h 1749513"/>
                <a:gd name="connsiteX2" fmla="*/ 719191 w 2506894"/>
                <a:gd name="connsiteY2" fmla="*/ 115922 h 1749513"/>
                <a:gd name="connsiteX3" fmla="*/ 1181528 w 2506894"/>
                <a:gd name="connsiteY3" fmla="*/ 177567 h 1749513"/>
                <a:gd name="connsiteX4" fmla="*/ 1582220 w 2506894"/>
                <a:gd name="connsiteY4" fmla="*/ 1307724 h 1749513"/>
                <a:gd name="connsiteX5" fmla="*/ 2506894 w 2506894"/>
                <a:gd name="connsiteY5" fmla="*/ 1749513 h 1749513"/>
                <a:gd name="connsiteX6" fmla="*/ 2462648 w 2506894"/>
                <a:gd name="connsiteY6" fmla="*/ 1661024 h 1749513"/>
                <a:gd name="connsiteX0" fmla="*/ 0 w 2462648"/>
                <a:gd name="connsiteY0" fmla="*/ 1657045 h 1661024"/>
                <a:gd name="connsiteX1" fmla="*/ 308225 w 2462648"/>
                <a:gd name="connsiteY1" fmla="*/ 1287176 h 1661024"/>
                <a:gd name="connsiteX2" fmla="*/ 719191 w 2462648"/>
                <a:gd name="connsiteY2" fmla="*/ 115922 h 1661024"/>
                <a:gd name="connsiteX3" fmla="*/ 1181528 w 2462648"/>
                <a:gd name="connsiteY3" fmla="*/ 177567 h 1661024"/>
                <a:gd name="connsiteX4" fmla="*/ 1582220 w 2462648"/>
                <a:gd name="connsiteY4" fmla="*/ 1307724 h 1661024"/>
                <a:gd name="connsiteX5" fmla="*/ 2462648 w 2462648"/>
                <a:gd name="connsiteY5" fmla="*/ 1661024 h 1661024"/>
                <a:gd name="connsiteX0" fmla="*/ 0 w 2462648"/>
                <a:gd name="connsiteY0" fmla="*/ 1657045 h 1661024"/>
                <a:gd name="connsiteX1" fmla="*/ 308225 w 2462648"/>
                <a:gd name="connsiteY1" fmla="*/ 1287176 h 1661024"/>
                <a:gd name="connsiteX2" fmla="*/ 719191 w 2462648"/>
                <a:gd name="connsiteY2" fmla="*/ 115922 h 1661024"/>
                <a:gd name="connsiteX3" fmla="*/ 1181528 w 2462648"/>
                <a:gd name="connsiteY3" fmla="*/ 177567 h 1661024"/>
                <a:gd name="connsiteX4" fmla="*/ 1582220 w 2462648"/>
                <a:gd name="connsiteY4" fmla="*/ 1307724 h 1661024"/>
                <a:gd name="connsiteX5" fmla="*/ 2462648 w 2462648"/>
                <a:gd name="connsiteY5" fmla="*/ 1661024 h 1661024"/>
                <a:gd name="connsiteX0" fmla="*/ 0 w 2462648"/>
                <a:gd name="connsiteY0" fmla="*/ 1657045 h 1661024"/>
                <a:gd name="connsiteX1" fmla="*/ 308225 w 2462648"/>
                <a:gd name="connsiteY1" fmla="*/ 1287176 h 1661024"/>
                <a:gd name="connsiteX2" fmla="*/ 719191 w 2462648"/>
                <a:gd name="connsiteY2" fmla="*/ 115922 h 1661024"/>
                <a:gd name="connsiteX3" fmla="*/ 1181528 w 2462648"/>
                <a:gd name="connsiteY3" fmla="*/ 177567 h 1661024"/>
                <a:gd name="connsiteX4" fmla="*/ 1582220 w 2462648"/>
                <a:gd name="connsiteY4" fmla="*/ 1307724 h 1661024"/>
                <a:gd name="connsiteX5" fmla="*/ 2462648 w 2462648"/>
                <a:gd name="connsiteY5" fmla="*/ 1661024 h 1661024"/>
                <a:gd name="connsiteX0" fmla="*/ 0 w 2462648"/>
                <a:gd name="connsiteY0" fmla="*/ 1655800 h 1659779"/>
                <a:gd name="connsiteX1" fmla="*/ 308225 w 2462648"/>
                <a:gd name="connsiteY1" fmla="*/ 1285931 h 1659779"/>
                <a:gd name="connsiteX2" fmla="*/ 719191 w 2462648"/>
                <a:gd name="connsiteY2" fmla="*/ 114677 h 1659779"/>
                <a:gd name="connsiteX3" fmla="*/ 1181528 w 2462648"/>
                <a:gd name="connsiteY3" fmla="*/ 176322 h 1659779"/>
                <a:gd name="connsiteX4" fmla="*/ 1759201 w 2462648"/>
                <a:gd name="connsiteY4" fmla="*/ 1282722 h 1659779"/>
                <a:gd name="connsiteX5" fmla="*/ 2462648 w 2462648"/>
                <a:gd name="connsiteY5" fmla="*/ 1659779 h 1659779"/>
                <a:gd name="connsiteX0" fmla="*/ 0 w 2462648"/>
                <a:gd name="connsiteY0" fmla="*/ 1692813 h 1696792"/>
                <a:gd name="connsiteX1" fmla="*/ 308225 w 2462648"/>
                <a:gd name="connsiteY1" fmla="*/ 1322944 h 1696792"/>
                <a:gd name="connsiteX2" fmla="*/ 719191 w 2462648"/>
                <a:gd name="connsiteY2" fmla="*/ 151690 h 1696792"/>
                <a:gd name="connsiteX3" fmla="*/ 1174153 w 2462648"/>
                <a:gd name="connsiteY3" fmla="*/ 142065 h 1696792"/>
                <a:gd name="connsiteX4" fmla="*/ 1759201 w 2462648"/>
                <a:gd name="connsiteY4" fmla="*/ 1319735 h 1696792"/>
                <a:gd name="connsiteX5" fmla="*/ 2462648 w 2462648"/>
                <a:gd name="connsiteY5" fmla="*/ 1696792 h 1696792"/>
                <a:gd name="connsiteX0" fmla="*/ 0 w 2462648"/>
                <a:gd name="connsiteY0" fmla="*/ 1686068 h 1690047"/>
                <a:gd name="connsiteX1" fmla="*/ 308225 w 2462648"/>
                <a:gd name="connsiteY1" fmla="*/ 1316199 h 1690047"/>
                <a:gd name="connsiteX2" fmla="*/ 719191 w 2462648"/>
                <a:gd name="connsiteY2" fmla="*/ 144945 h 1690047"/>
                <a:gd name="connsiteX3" fmla="*/ 1292140 w 2462648"/>
                <a:gd name="connsiteY3" fmla="*/ 147198 h 1690047"/>
                <a:gd name="connsiteX4" fmla="*/ 1759201 w 2462648"/>
                <a:gd name="connsiteY4" fmla="*/ 1312990 h 1690047"/>
                <a:gd name="connsiteX5" fmla="*/ 2462648 w 2462648"/>
                <a:gd name="connsiteY5" fmla="*/ 1690047 h 1690047"/>
                <a:gd name="connsiteX0" fmla="*/ 0 w 2462648"/>
                <a:gd name="connsiteY0" fmla="*/ 1696758 h 1700737"/>
                <a:gd name="connsiteX1" fmla="*/ 308225 w 2462648"/>
                <a:gd name="connsiteY1" fmla="*/ 1326889 h 1700737"/>
                <a:gd name="connsiteX2" fmla="*/ 719191 w 2462648"/>
                <a:gd name="connsiteY2" fmla="*/ 155635 h 1700737"/>
                <a:gd name="connsiteX3" fmla="*/ 1152031 w 2462648"/>
                <a:gd name="connsiteY3" fmla="*/ 139241 h 1700737"/>
                <a:gd name="connsiteX4" fmla="*/ 1759201 w 2462648"/>
                <a:gd name="connsiteY4" fmla="*/ 1323680 h 1700737"/>
                <a:gd name="connsiteX5" fmla="*/ 2462648 w 2462648"/>
                <a:gd name="connsiteY5" fmla="*/ 1700737 h 1700737"/>
                <a:gd name="connsiteX0" fmla="*/ 0 w 2462648"/>
                <a:gd name="connsiteY0" fmla="*/ 1696758 h 1700737"/>
                <a:gd name="connsiteX1" fmla="*/ 308225 w 2462648"/>
                <a:gd name="connsiteY1" fmla="*/ 1326889 h 1700737"/>
                <a:gd name="connsiteX2" fmla="*/ 719191 w 2462648"/>
                <a:gd name="connsiteY2" fmla="*/ 155635 h 1700737"/>
                <a:gd name="connsiteX3" fmla="*/ 1152031 w 2462648"/>
                <a:gd name="connsiteY3" fmla="*/ 139241 h 1700737"/>
                <a:gd name="connsiteX4" fmla="*/ 1759201 w 2462648"/>
                <a:gd name="connsiteY4" fmla="*/ 1323680 h 1700737"/>
                <a:gd name="connsiteX5" fmla="*/ 2462648 w 2462648"/>
                <a:gd name="connsiteY5" fmla="*/ 1700737 h 1700737"/>
                <a:gd name="connsiteX0" fmla="*/ 0 w 2462648"/>
                <a:gd name="connsiteY0" fmla="*/ 1687625 h 1691604"/>
                <a:gd name="connsiteX1" fmla="*/ 308225 w 2462648"/>
                <a:gd name="connsiteY1" fmla="*/ 1317756 h 1691604"/>
                <a:gd name="connsiteX2" fmla="*/ 719191 w 2462648"/>
                <a:gd name="connsiteY2" fmla="*/ 146502 h 1691604"/>
                <a:gd name="connsiteX3" fmla="*/ 1152031 w 2462648"/>
                <a:gd name="connsiteY3" fmla="*/ 130108 h 1691604"/>
                <a:gd name="connsiteX4" fmla="*/ 1560098 w 2462648"/>
                <a:gd name="connsiteY4" fmla="*/ 1171592 h 1691604"/>
                <a:gd name="connsiteX5" fmla="*/ 2462648 w 2462648"/>
                <a:gd name="connsiteY5" fmla="*/ 1691604 h 1691604"/>
                <a:gd name="connsiteX0" fmla="*/ 0 w 2462648"/>
                <a:gd name="connsiteY0" fmla="*/ 1687625 h 1691604"/>
                <a:gd name="connsiteX1" fmla="*/ 308225 w 2462648"/>
                <a:gd name="connsiteY1" fmla="*/ 1317756 h 1691604"/>
                <a:gd name="connsiteX2" fmla="*/ 719191 w 2462648"/>
                <a:gd name="connsiteY2" fmla="*/ 146502 h 1691604"/>
                <a:gd name="connsiteX3" fmla="*/ 1152031 w 2462648"/>
                <a:gd name="connsiteY3" fmla="*/ 130108 h 1691604"/>
                <a:gd name="connsiteX4" fmla="*/ 1560098 w 2462648"/>
                <a:gd name="connsiteY4" fmla="*/ 1171592 h 1691604"/>
                <a:gd name="connsiteX5" fmla="*/ 2462648 w 2462648"/>
                <a:gd name="connsiteY5" fmla="*/ 1691604 h 169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2648" h="1691604">
                  <a:moveTo>
                    <a:pt x="0" y="1687625"/>
                  </a:moveTo>
                  <a:cubicBezTo>
                    <a:pt x="94180" y="1631117"/>
                    <a:pt x="188360" y="1574610"/>
                    <a:pt x="308225" y="1317756"/>
                  </a:cubicBezTo>
                  <a:cubicBezTo>
                    <a:pt x="428090" y="1060902"/>
                    <a:pt x="578557" y="344443"/>
                    <a:pt x="719191" y="146502"/>
                  </a:cubicBezTo>
                  <a:cubicBezTo>
                    <a:pt x="859825" y="-51439"/>
                    <a:pt x="1011880" y="-40740"/>
                    <a:pt x="1152031" y="130108"/>
                  </a:cubicBezTo>
                  <a:cubicBezTo>
                    <a:pt x="1292182" y="300956"/>
                    <a:pt x="1349036" y="880266"/>
                    <a:pt x="1560098" y="1171592"/>
                  </a:cubicBezTo>
                  <a:cubicBezTo>
                    <a:pt x="1771160" y="1462918"/>
                    <a:pt x="2227606" y="1662245"/>
                    <a:pt x="2462648" y="1691604"/>
                  </a:cubicBezTo>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89D9849F-74C7-4801-A7B8-E86E79F7E76E}"/>
                </a:ext>
              </a:extLst>
            </p:cNvPr>
            <p:cNvSpPr txBox="1"/>
            <p:nvPr/>
          </p:nvSpPr>
          <p:spPr>
            <a:xfrm>
              <a:off x="470110" y="3139467"/>
              <a:ext cx="2098203" cy="369332"/>
            </a:xfrm>
            <a:prstGeom prst="rect">
              <a:avLst/>
            </a:prstGeom>
            <a:noFill/>
          </p:spPr>
          <p:txBody>
            <a:bodyPr wrap="none" rtlCol="0">
              <a:spAutoFit/>
            </a:bodyPr>
            <a:lstStyle/>
            <a:p>
              <a:r>
                <a:rPr lang="en-GB" dirty="0">
                  <a:solidFill>
                    <a:schemeClr val="tx1">
                      <a:lumMod val="75000"/>
                      <a:lumOff val="25000"/>
                    </a:schemeClr>
                  </a:solidFill>
                </a:rPr>
                <a:t>Minutes after eating</a:t>
              </a:r>
            </a:p>
          </p:txBody>
        </p:sp>
        <p:sp>
          <p:nvSpPr>
            <p:cNvPr id="14" name="TextBox 13">
              <a:extLst>
                <a:ext uri="{FF2B5EF4-FFF2-40B4-BE49-F238E27FC236}">
                  <a16:creationId xmlns:a16="http://schemas.microsoft.com/office/drawing/2014/main" id="{A9667BD8-BDA2-4EBC-9B79-661276EDC011}"/>
                </a:ext>
              </a:extLst>
            </p:cNvPr>
            <p:cNvSpPr txBox="1"/>
            <p:nvPr/>
          </p:nvSpPr>
          <p:spPr>
            <a:xfrm rot="16200000">
              <a:off x="-455704" y="1887645"/>
              <a:ext cx="1487587" cy="369332"/>
            </a:xfrm>
            <a:prstGeom prst="rect">
              <a:avLst/>
            </a:prstGeom>
            <a:noFill/>
          </p:spPr>
          <p:txBody>
            <a:bodyPr wrap="none" rtlCol="0">
              <a:spAutoFit/>
            </a:bodyPr>
            <a:lstStyle/>
            <a:p>
              <a:pPr algn="ctr"/>
              <a:r>
                <a:rPr lang="en-GB" dirty="0">
                  <a:solidFill>
                    <a:schemeClr val="tx1">
                      <a:lumMod val="75000"/>
                      <a:lumOff val="25000"/>
                    </a:schemeClr>
                  </a:solidFill>
                </a:rPr>
                <a:t>Blood glucose</a:t>
              </a:r>
            </a:p>
          </p:txBody>
        </p:sp>
      </p:grpSp>
      <p:sp>
        <p:nvSpPr>
          <p:cNvPr id="16" name="Oval 15">
            <a:extLst>
              <a:ext uri="{FF2B5EF4-FFF2-40B4-BE49-F238E27FC236}">
                <a16:creationId xmlns:a16="http://schemas.microsoft.com/office/drawing/2014/main" id="{F3E114D4-8CCE-4E65-8D3F-4754C2EA5E2C}"/>
              </a:ext>
            </a:extLst>
          </p:cNvPr>
          <p:cNvSpPr/>
          <p:nvPr/>
        </p:nvSpPr>
        <p:spPr>
          <a:xfrm>
            <a:off x="683568" y="2096616"/>
            <a:ext cx="1800200" cy="1728192"/>
          </a:xfrm>
          <a:prstGeom prst="ellipse">
            <a:avLst/>
          </a:prstGeom>
          <a:solidFill>
            <a:srgbClr val="0F6FC6">
              <a:alpha val="30196"/>
            </a:srgbClr>
          </a:solidFill>
          <a:ln w="19050">
            <a:solidFill>
              <a:srgbClr val="0F6FC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E8FCD3CE-BD2E-4716-8BE2-5CD690ECDF15}"/>
              </a:ext>
            </a:extLst>
          </p:cNvPr>
          <p:cNvSpPr>
            <a:spLocks noGrp="1"/>
          </p:cNvSpPr>
          <p:nvPr>
            <p:ph type="title"/>
          </p:nvPr>
        </p:nvSpPr>
        <p:spPr/>
        <p:txBody>
          <a:bodyPr/>
          <a:lstStyle/>
          <a:p>
            <a:r>
              <a:rPr lang="en-GB" dirty="0"/>
              <a:t>Why focus on carbohydrates (carbs)?</a:t>
            </a:r>
          </a:p>
        </p:txBody>
      </p:sp>
      <p:sp>
        <p:nvSpPr>
          <p:cNvPr id="4" name="TextBox 3">
            <a:extLst>
              <a:ext uri="{FF2B5EF4-FFF2-40B4-BE49-F238E27FC236}">
                <a16:creationId xmlns:a16="http://schemas.microsoft.com/office/drawing/2014/main" id="{8C3FC924-1E6D-48CB-AFCF-9C86C703C114}"/>
              </a:ext>
            </a:extLst>
          </p:cNvPr>
          <p:cNvSpPr txBox="1"/>
          <p:nvPr/>
        </p:nvSpPr>
        <p:spPr>
          <a:xfrm>
            <a:off x="3275856" y="2305621"/>
            <a:ext cx="5690668" cy="2246769"/>
          </a:xfrm>
          <a:prstGeom prst="rect">
            <a:avLst/>
          </a:prstGeom>
          <a:noFill/>
        </p:spPr>
        <p:txBody>
          <a:bodyPr wrap="square" anchor="ctr">
            <a:spAutoFit/>
          </a:bodyPr>
          <a:lstStyle/>
          <a:p>
            <a:pPr marL="457200" indent="-457200">
              <a:buAutoNum type="arabicParenR"/>
            </a:pPr>
            <a:r>
              <a:rPr lang="en-GB" sz="2000" b="1" dirty="0">
                <a:solidFill>
                  <a:srgbClr val="005EB8"/>
                </a:solidFill>
              </a:rPr>
              <a:t>Carbohydrates (carbs)</a:t>
            </a:r>
            <a:r>
              <a:rPr lang="en-GB" sz="2000" dirty="0">
                <a:solidFill>
                  <a:schemeClr val="tx1">
                    <a:lumMod val="75000"/>
                    <a:lumOff val="25000"/>
                  </a:schemeClr>
                </a:solidFill>
              </a:rPr>
              <a:t> cause </a:t>
            </a:r>
            <a:r>
              <a:rPr lang="en-GB" sz="2000" b="1" dirty="0">
                <a:solidFill>
                  <a:srgbClr val="005EB8"/>
                </a:solidFill>
              </a:rPr>
              <a:t>blood glucose to rise </a:t>
            </a:r>
            <a:r>
              <a:rPr lang="en-GB" sz="2000" dirty="0">
                <a:solidFill>
                  <a:schemeClr val="tx1">
                    <a:lumMod val="75000"/>
                    <a:lumOff val="25000"/>
                  </a:schemeClr>
                </a:solidFill>
              </a:rPr>
              <a:t>more than any other food type</a:t>
            </a:r>
          </a:p>
          <a:p>
            <a:pPr marL="457200" indent="-457200">
              <a:buAutoNum type="arabicParenR"/>
            </a:pPr>
            <a:endParaRPr lang="en-GB" sz="2000" dirty="0">
              <a:solidFill>
                <a:schemeClr val="tx1">
                  <a:lumMod val="75000"/>
                  <a:lumOff val="25000"/>
                </a:schemeClr>
              </a:solidFill>
            </a:endParaRPr>
          </a:p>
          <a:p>
            <a:pPr marL="457200" indent="-457200">
              <a:buFontTx/>
              <a:buAutoNum type="arabicParenR"/>
            </a:pPr>
            <a:r>
              <a:rPr lang="en-GB" sz="2000" b="1" dirty="0">
                <a:solidFill>
                  <a:srgbClr val="005EB8"/>
                </a:solidFill>
              </a:rPr>
              <a:t>Excess</a:t>
            </a:r>
            <a:r>
              <a:rPr lang="en-GB" sz="2000" dirty="0">
                <a:solidFill>
                  <a:schemeClr val="tx1">
                    <a:lumMod val="75000"/>
                    <a:lumOff val="25000"/>
                  </a:schemeClr>
                </a:solidFill>
              </a:rPr>
              <a:t> blood glucose is </a:t>
            </a:r>
            <a:r>
              <a:rPr lang="en-GB" sz="2000" b="1" dirty="0">
                <a:solidFill>
                  <a:srgbClr val="005EB8"/>
                </a:solidFill>
              </a:rPr>
              <a:t>converted to fat</a:t>
            </a:r>
          </a:p>
          <a:p>
            <a:pPr marL="457200" indent="-457200">
              <a:buAutoNum type="arabicParenR"/>
            </a:pPr>
            <a:endParaRPr lang="en-GB" sz="2000" dirty="0">
              <a:solidFill>
                <a:schemeClr val="tx1">
                  <a:lumMod val="75000"/>
                  <a:lumOff val="25000"/>
                </a:schemeClr>
              </a:solidFill>
            </a:endParaRPr>
          </a:p>
          <a:p>
            <a:pPr marL="457200" indent="-457200">
              <a:buAutoNum type="arabicParenR"/>
            </a:pPr>
            <a:r>
              <a:rPr lang="en-GB" sz="2000" b="1" dirty="0">
                <a:solidFill>
                  <a:srgbClr val="005EB8"/>
                </a:solidFill>
              </a:rPr>
              <a:t>Can’t burn fat </a:t>
            </a:r>
            <a:r>
              <a:rPr lang="en-GB" sz="2000" dirty="0">
                <a:solidFill>
                  <a:schemeClr val="tx1">
                    <a:lumMod val="75000"/>
                    <a:lumOff val="25000"/>
                  </a:schemeClr>
                </a:solidFill>
              </a:rPr>
              <a:t>while you still have short term carb stores (glycogen) in your liver</a:t>
            </a:r>
          </a:p>
        </p:txBody>
      </p:sp>
      <p:cxnSp>
        <p:nvCxnSpPr>
          <p:cNvPr id="19" name="Connector: Curved 18">
            <a:extLst>
              <a:ext uri="{FF2B5EF4-FFF2-40B4-BE49-F238E27FC236}">
                <a16:creationId xmlns:a16="http://schemas.microsoft.com/office/drawing/2014/main" id="{84D9D602-B70B-4B6E-A58E-C2E26C63F041}"/>
              </a:ext>
            </a:extLst>
          </p:cNvPr>
          <p:cNvCxnSpPr>
            <a:cxnSpLocks/>
            <a:stCxn id="16" idx="6"/>
          </p:cNvCxnSpPr>
          <p:nvPr/>
        </p:nvCxnSpPr>
        <p:spPr>
          <a:xfrm flipV="1">
            <a:off x="2483768" y="2420888"/>
            <a:ext cx="792088" cy="539824"/>
          </a:xfrm>
          <a:prstGeom prst="curvedConnector3">
            <a:avLst/>
          </a:prstGeom>
          <a:ln w="1905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936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FCD3CE-BD2E-4716-8BE2-5CD690ECDF15}"/>
              </a:ext>
            </a:extLst>
          </p:cNvPr>
          <p:cNvSpPr>
            <a:spLocks noGrp="1"/>
          </p:cNvSpPr>
          <p:nvPr>
            <p:ph type="title"/>
          </p:nvPr>
        </p:nvSpPr>
        <p:spPr/>
        <p:txBody>
          <a:bodyPr/>
          <a:lstStyle/>
          <a:p>
            <a:r>
              <a:rPr lang="en-GB" dirty="0"/>
              <a:t>Which foods contain carbs?</a:t>
            </a:r>
          </a:p>
        </p:txBody>
      </p:sp>
      <p:grpSp>
        <p:nvGrpSpPr>
          <p:cNvPr id="14" name="Group 13">
            <a:extLst>
              <a:ext uri="{FF2B5EF4-FFF2-40B4-BE49-F238E27FC236}">
                <a16:creationId xmlns:a16="http://schemas.microsoft.com/office/drawing/2014/main" id="{1DB093AE-E481-4FCC-B2D2-495A759DF4B4}"/>
              </a:ext>
            </a:extLst>
          </p:cNvPr>
          <p:cNvGrpSpPr/>
          <p:nvPr/>
        </p:nvGrpSpPr>
        <p:grpSpPr>
          <a:xfrm>
            <a:off x="77144" y="1511073"/>
            <a:ext cx="3198712" cy="1237807"/>
            <a:chOff x="77144" y="653822"/>
            <a:chExt cx="3198712" cy="1237807"/>
          </a:xfrm>
        </p:grpSpPr>
        <p:grpSp>
          <p:nvGrpSpPr>
            <p:cNvPr id="10" name="Group 9">
              <a:extLst>
                <a:ext uri="{FF2B5EF4-FFF2-40B4-BE49-F238E27FC236}">
                  <a16:creationId xmlns:a16="http://schemas.microsoft.com/office/drawing/2014/main" id="{27191FAA-1A6F-4691-AA36-E073155FCC75}"/>
                </a:ext>
              </a:extLst>
            </p:cNvPr>
            <p:cNvGrpSpPr/>
            <p:nvPr/>
          </p:nvGrpSpPr>
          <p:grpSpPr>
            <a:xfrm>
              <a:off x="77144" y="653822"/>
              <a:ext cx="3198712" cy="1237807"/>
              <a:chOff x="77144" y="653822"/>
              <a:chExt cx="3198712" cy="1237807"/>
            </a:xfrm>
          </p:grpSpPr>
          <p:sp>
            <p:nvSpPr>
              <p:cNvPr id="2" name="Rectangle 1">
                <a:extLst>
                  <a:ext uri="{FF2B5EF4-FFF2-40B4-BE49-F238E27FC236}">
                    <a16:creationId xmlns:a16="http://schemas.microsoft.com/office/drawing/2014/main" id="{BC1A7DB1-C074-4F52-99A9-078C6930FCA9}"/>
                  </a:ext>
                </a:extLst>
              </p:cNvPr>
              <p:cNvSpPr/>
              <p:nvPr/>
            </p:nvSpPr>
            <p:spPr>
              <a:xfrm>
                <a:off x="77144" y="653822"/>
                <a:ext cx="3198712" cy="1237807"/>
              </a:xfrm>
              <a:prstGeom prst="rect">
                <a:avLst/>
              </a:prstGeom>
              <a:solidFill>
                <a:schemeClr val="bg1">
                  <a:lumMod val="9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Speech Bubble: Rectangle with Corners Rounded 24">
                <a:extLst>
                  <a:ext uri="{FF2B5EF4-FFF2-40B4-BE49-F238E27FC236}">
                    <a16:creationId xmlns:a16="http://schemas.microsoft.com/office/drawing/2014/main" id="{AAE1F5D6-523B-4834-9A0C-5892C8F76ACB}"/>
                  </a:ext>
                </a:extLst>
              </p:cNvPr>
              <p:cNvSpPr/>
              <p:nvPr/>
            </p:nvSpPr>
            <p:spPr>
              <a:xfrm>
                <a:off x="1338554" y="699542"/>
                <a:ext cx="1721278" cy="811510"/>
              </a:xfrm>
              <a:prstGeom prst="wedgeRoundRectCallout">
                <a:avLst>
                  <a:gd name="adj1" fmla="val -44402"/>
                  <a:gd name="adj2" fmla="val 65500"/>
                  <a:gd name="adj3" fmla="val 16667"/>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Sugar molecule</a:t>
                </a:r>
              </a:p>
            </p:txBody>
          </p:sp>
        </p:grpSp>
        <p:sp>
          <p:nvSpPr>
            <p:cNvPr id="5" name="Hexagon 4">
              <a:extLst>
                <a:ext uri="{FF2B5EF4-FFF2-40B4-BE49-F238E27FC236}">
                  <a16:creationId xmlns:a16="http://schemas.microsoft.com/office/drawing/2014/main" id="{5170BC9C-7E94-4C88-9777-CD038AA69288}"/>
                </a:ext>
              </a:extLst>
            </p:cNvPr>
            <p:cNvSpPr/>
            <p:nvPr/>
          </p:nvSpPr>
          <p:spPr>
            <a:xfrm>
              <a:off x="1039624" y="1511052"/>
              <a:ext cx="381837" cy="263539"/>
            </a:xfrm>
            <a:prstGeom prst="hexagon">
              <a:avLst>
                <a:gd name="adj" fmla="val 38345"/>
                <a:gd name="vf" fmla="val 115470"/>
              </a:avLst>
            </a:prstGeom>
            <a:solidFill>
              <a:srgbClr val="FF9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a:extLst>
              <a:ext uri="{FF2B5EF4-FFF2-40B4-BE49-F238E27FC236}">
                <a16:creationId xmlns:a16="http://schemas.microsoft.com/office/drawing/2014/main" id="{53CF3EE4-17D2-45A5-895F-50116D51584B}"/>
              </a:ext>
            </a:extLst>
          </p:cNvPr>
          <p:cNvGrpSpPr/>
          <p:nvPr/>
        </p:nvGrpSpPr>
        <p:grpSpPr>
          <a:xfrm>
            <a:off x="77144" y="2813798"/>
            <a:ext cx="3198712" cy="1237807"/>
            <a:chOff x="77144" y="1956547"/>
            <a:chExt cx="3198712" cy="1237807"/>
          </a:xfrm>
        </p:grpSpPr>
        <p:sp>
          <p:nvSpPr>
            <p:cNvPr id="6" name="Rectangle 5">
              <a:extLst>
                <a:ext uri="{FF2B5EF4-FFF2-40B4-BE49-F238E27FC236}">
                  <a16:creationId xmlns:a16="http://schemas.microsoft.com/office/drawing/2014/main" id="{AC63E2EF-E41A-4C05-B8BD-CF40D31496B5}"/>
                </a:ext>
              </a:extLst>
            </p:cNvPr>
            <p:cNvSpPr/>
            <p:nvPr/>
          </p:nvSpPr>
          <p:spPr>
            <a:xfrm>
              <a:off x="77144" y="1956547"/>
              <a:ext cx="3198712" cy="1237807"/>
            </a:xfrm>
            <a:prstGeom prst="rect">
              <a:avLst/>
            </a:prstGeom>
            <a:solidFill>
              <a:schemeClr val="bg1">
                <a:lumMod val="9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A027D3F4-190D-4F8A-8B53-D7172AA39363}"/>
                </a:ext>
              </a:extLst>
            </p:cNvPr>
            <p:cNvGrpSpPr/>
            <p:nvPr/>
          </p:nvGrpSpPr>
          <p:grpSpPr>
            <a:xfrm>
              <a:off x="156652" y="2725401"/>
              <a:ext cx="3054696" cy="263539"/>
              <a:chOff x="5392519" y="3075806"/>
              <a:chExt cx="3054696" cy="263539"/>
            </a:xfrm>
          </p:grpSpPr>
          <p:sp>
            <p:nvSpPr>
              <p:cNvPr id="9" name="Hexagon 8">
                <a:extLst>
                  <a:ext uri="{FF2B5EF4-FFF2-40B4-BE49-F238E27FC236}">
                    <a16:creationId xmlns:a16="http://schemas.microsoft.com/office/drawing/2014/main" id="{D5846053-2C00-47C9-BC46-0659A3F33838}"/>
                  </a:ext>
                </a:extLst>
              </p:cNvPr>
              <p:cNvSpPr/>
              <p:nvPr/>
            </p:nvSpPr>
            <p:spPr>
              <a:xfrm>
                <a:off x="5392519" y="3075806"/>
                <a:ext cx="381837" cy="263539"/>
              </a:xfrm>
              <a:prstGeom prst="hexagon">
                <a:avLst>
                  <a:gd name="adj" fmla="val 38345"/>
                  <a:gd name="vf" fmla="val 115470"/>
                </a:avLst>
              </a:prstGeom>
              <a:solidFill>
                <a:srgbClr val="FF9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Hexagon 10">
                <a:extLst>
                  <a:ext uri="{FF2B5EF4-FFF2-40B4-BE49-F238E27FC236}">
                    <a16:creationId xmlns:a16="http://schemas.microsoft.com/office/drawing/2014/main" id="{375D6A6D-9250-41C9-B293-F53CFAE0D378}"/>
                  </a:ext>
                </a:extLst>
              </p:cNvPr>
              <p:cNvSpPr/>
              <p:nvPr/>
            </p:nvSpPr>
            <p:spPr>
              <a:xfrm>
                <a:off x="5774356" y="3075806"/>
                <a:ext cx="381837" cy="263539"/>
              </a:xfrm>
              <a:prstGeom prst="hexagon">
                <a:avLst>
                  <a:gd name="adj" fmla="val 38345"/>
                  <a:gd name="vf" fmla="val 115470"/>
                </a:avLst>
              </a:prstGeom>
              <a:solidFill>
                <a:srgbClr val="FF9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Hexagon 12">
                <a:extLst>
                  <a:ext uri="{FF2B5EF4-FFF2-40B4-BE49-F238E27FC236}">
                    <a16:creationId xmlns:a16="http://schemas.microsoft.com/office/drawing/2014/main" id="{B2D1E1AF-9E25-4BC7-B565-8724417D4AE4}"/>
                  </a:ext>
                </a:extLst>
              </p:cNvPr>
              <p:cNvSpPr/>
              <p:nvPr/>
            </p:nvSpPr>
            <p:spPr>
              <a:xfrm>
                <a:off x="6156193" y="3075806"/>
                <a:ext cx="381837" cy="263539"/>
              </a:xfrm>
              <a:prstGeom prst="hexagon">
                <a:avLst>
                  <a:gd name="adj" fmla="val 38345"/>
                  <a:gd name="vf" fmla="val 115470"/>
                </a:avLst>
              </a:prstGeom>
              <a:solidFill>
                <a:srgbClr val="FF9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Hexagon 14">
                <a:extLst>
                  <a:ext uri="{FF2B5EF4-FFF2-40B4-BE49-F238E27FC236}">
                    <a16:creationId xmlns:a16="http://schemas.microsoft.com/office/drawing/2014/main" id="{20406120-4107-4D37-A114-C73099143C7B}"/>
                  </a:ext>
                </a:extLst>
              </p:cNvPr>
              <p:cNvSpPr/>
              <p:nvPr/>
            </p:nvSpPr>
            <p:spPr>
              <a:xfrm>
                <a:off x="6538030" y="3075806"/>
                <a:ext cx="381837" cy="263539"/>
              </a:xfrm>
              <a:prstGeom prst="hexagon">
                <a:avLst>
                  <a:gd name="adj" fmla="val 38345"/>
                  <a:gd name="vf" fmla="val 115470"/>
                </a:avLst>
              </a:prstGeom>
              <a:solidFill>
                <a:srgbClr val="FF9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Hexagon 16">
                <a:extLst>
                  <a:ext uri="{FF2B5EF4-FFF2-40B4-BE49-F238E27FC236}">
                    <a16:creationId xmlns:a16="http://schemas.microsoft.com/office/drawing/2014/main" id="{85EAAE87-96F5-4886-84A0-8D004FFC99FA}"/>
                  </a:ext>
                </a:extLst>
              </p:cNvPr>
              <p:cNvSpPr/>
              <p:nvPr/>
            </p:nvSpPr>
            <p:spPr>
              <a:xfrm>
                <a:off x="6919867" y="3075806"/>
                <a:ext cx="381837" cy="263539"/>
              </a:xfrm>
              <a:prstGeom prst="hexagon">
                <a:avLst>
                  <a:gd name="adj" fmla="val 38345"/>
                  <a:gd name="vf" fmla="val 115470"/>
                </a:avLst>
              </a:prstGeom>
              <a:solidFill>
                <a:srgbClr val="FF9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Hexagon 18">
                <a:extLst>
                  <a:ext uri="{FF2B5EF4-FFF2-40B4-BE49-F238E27FC236}">
                    <a16:creationId xmlns:a16="http://schemas.microsoft.com/office/drawing/2014/main" id="{E70CDF06-2774-447D-AC15-D96DEE1B861A}"/>
                  </a:ext>
                </a:extLst>
              </p:cNvPr>
              <p:cNvSpPr/>
              <p:nvPr/>
            </p:nvSpPr>
            <p:spPr>
              <a:xfrm>
                <a:off x="7301704" y="3075806"/>
                <a:ext cx="381837" cy="263539"/>
              </a:xfrm>
              <a:prstGeom prst="hexagon">
                <a:avLst>
                  <a:gd name="adj" fmla="val 38345"/>
                  <a:gd name="vf" fmla="val 115470"/>
                </a:avLst>
              </a:prstGeom>
              <a:solidFill>
                <a:srgbClr val="FF9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Hexagon 20">
                <a:extLst>
                  <a:ext uri="{FF2B5EF4-FFF2-40B4-BE49-F238E27FC236}">
                    <a16:creationId xmlns:a16="http://schemas.microsoft.com/office/drawing/2014/main" id="{11A2BBF2-7591-4E7F-8B98-D12AF5719973}"/>
                  </a:ext>
                </a:extLst>
              </p:cNvPr>
              <p:cNvSpPr/>
              <p:nvPr/>
            </p:nvSpPr>
            <p:spPr>
              <a:xfrm>
                <a:off x="7683541" y="3075806"/>
                <a:ext cx="381837" cy="263539"/>
              </a:xfrm>
              <a:prstGeom prst="hexagon">
                <a:avLst>
                  <a:gd name="adj" fmla="val 38345"/>
                  <a:gd name="vf" fmla="val 115470"/>
                </a:avLst>
              </a:prstGeom>
              <a:solidFill>
                <a:srgbClr val="FF9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Hexagon 22">
                <a:extLst>
                  <a:ext uri="{FF2B5EF4-FFF2-40B4-BE49-F238E27FC236}">
                    <a16:creationId xmlns:a16="http://schemas.microsoft.com/office/drawing/2014/main" id="{93952CA6-8658-4FAA-A277-C1CD544B71C6}"/>
                  </a:ext>
                </a:extLst>
              </p:cNvPr>
              <p:cNvSpPr/>
              <p:nvPr/>
            </p:nvSpPr>
            <p:spPr>
              <a:xfrm>
                <a:off x="8065378" y="3075806"/>
                <a:ext cx="381837" cy="263539"/>
              </a:xfrm>
              <a:prstGeom prst="hexagon">
                <a:avLst>
                  <a:gd name="adj" fmla="val 38345"/>
                  <a:gd name="vf" fmla="val 115470"/>
                </a:avLst>
              </a:prstGeom>
              <a:solidFill>
                <a:srgbClr val="FF9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Speech Bubble: Rectangle with Corners Rounded 26">
              <a:extLst>
                <a:ext uri="{FF2B5EF4-FFF2-40B4-BE49-F238E27FC236}">
                  <a16:creationId xmlns:a16="http://schemas.microsoft.com/office/drawing/2014/main" id="{450A333F-A36F-4DB2-8DC5-0FF2A6494F6B}"/>
                </a:ext>
              </a:extLst>
            </p:cNvPr>
            <p:cNvSpPr/>
            <p:nvPr/>
          </p:nvSpPr>
          <p:spPr>
            <a:xfrm>
              <a:off x="1595538" y="2067694"/>
              <a:ext cx="1175656" cy="504056"/>
            </a:xfrm>
            <a:prstGeom prst="wedgeRoundRectCallout">
              <a:avLst>
                <a:gd name="adj1" fmla="val -43661"/>
                <a:gd name="adj2" fmla="val 73961"/>
                <a:gd name="adj3" fmla="val 16667"/>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Starch</a:t>
              </a:r>
            </a:p>
          </p:txBody>
        </p:sp>
      </p:grpSp>
      <p:sp>
        <p:nvSpPr>
          <p:cNvPr id="4" name="TextBox 3">
            <a:extLst>
              <a:ext uri="{FF2B5EF4-FFF2-40B4-BE49-F238E27FC236}">
                <a16:creationId xmlns:a16="http://schemas.microsoft.com/office/drawing/2014/main" id="{8C3FC924-1E6D-48CB-AFCF-9C86C703C114}"/>
              </a:ext>
            </a:extLst>
          </p:cNvPr>
          <p:cNvSpPr txBox="1"/>
          <p:nvPr/>
        </p:nvSpPr>
        <p:spPr>
          <a:xfrm>
            <a:off x="3275856" y="1997841"/>
            <a:ext cx="5690668" cy="2862322"/>
          </a:xfrm>
          <a:prstGeom prst="rect">
            <a:avLst/>
          </a:prstGeom>
          <a:noFill/>
        </p:spPr>
        <p:txBody>
          <a:bodyPr wrap="square" anchor="ctr">
            <a:spAutoFit/>
          </a:bodyPr>
          <a:lstStyle/>
          <a:p>
            <a:pPr marL="457200" indent="-457200">
              <a:buFont typeface="+mj-lt"/>
              <a:buAutoNum type="arabicPeriod"/>
            </a:pPr>
            <a:r>
              <a:rPr lang="en-GB" sz="2000" b="1" dirty="0">
                <a:solidFill>
                  <a:srgbClr val="005EB8"/>
                </a:solidFill>
              </a:rPr>
              <a:t>Sugars. </a:t>
            </a:r>
            <a:r>
              <a:rPr lang="en-GB" sz="2000" dirty="0">
                <a:solidFill>
                  <a:schemeClr val="tx1">
                    <a:lumMod val="75000"/>
                    <a:lumOff val="25000"/>
                  </a:schemeClr>
                </a:solidFill>
              </a:rPr>
              <a:t>Found in sweets, cakes, pastries, fruit juices and energy drinks</a:t>
            </a:r>
          </a:p>
          <a:p>
            <a:pPr marL="457200" indent="-457200">
              <a:buFont typeface="+mj-lt"/>
              <a:buAutoNum type="arabicPeriod"/>
            </a:pPr>
            <a:endParaRPr lang="en-GB" sz="2000" dirty="0">
              <a:solidFill>
                <a:schemeClr val="tx1">
                  <a:lumMod val="75000"/>
                  <a:lumOff val="25000"/>
                </a:schemeClr>
              </a:solidFill>
            </a:endParaRPr>
          </a:p>
          <a:p>
            <a:pPr marL="457200" indent="-457200">
              <a:buFont typeface="+mj-lt"/>
              <a:buAutoNum type="arabicPeriod"/>
            </a:pPr>
            <a:r>
              <a:rPr lang="en-GB" sz="2000" b="1" dirty="0">
                <a:solidFill>
                  <a:srgbClr val="005EB8"/>
                </a:solidFill>
              </a:rPr>
              <a:t>Starch</a:t>
            </a:r>
            <a:r>
              <a:rPr lang="en-GB" sz="2000" dirty="0">
                <a:solidFill>
                  <a:schemeClr val="tx1">
                    <a:lumMod val="75000"/>
                    <a:lumOff val="25000"/>
                  </a:schemeClr>
                </a:solidFill>
              </a:rPr>
              <a:t> (long chains of sugar). Found in foods such as </a:t>
            </a:r>
            <a:r>
              <a:rPr lang="en-GB" sz="2000" dirty="0">
                <a:solidFill>
                  <a:srgbClr val="005EB8"/>
                </a:solidFill>
              </a:rPr>
              <a:t>bread</a:t>
            </a:r>
            <a:r>
              <a:rPr lang="en-GB" sz="2000" dirty="0">
                <a:solidFill>
                  <a:schemeClr val="tx1">
                    <a:lumMod val="75000"/>
                    <a:lumOff val="25000"/>
                  </a:schemeClr>
                </a:solidFill>
              </a:rPr>
              <a:t>, </a:t>
            </a:r>
            <a:r>
              <a:rPr lang="en-GB" sz="2000" dirty="0">
                <a:solidFill>
                  <a:srgbClr val="005EB8"/>
                </a:solidFill>
              </a:rPr>
              <a:t>rice</a:t>
            </a:r>
            <a:r>
              <a:rPr lang="en-GB" sz="2000" dirty="0">
                <a:solidFill>
                  <a:schemeClr val="tx1">
                    <a:lumMod val="75000"/>
                    <a:lumOff val="25000"/>
                  </a:schemeClr>
                </a:solidFill>
              </a:rPr>
              <a:t>, </a:t>
            </a:r>
            <a:r>
              <a:rPr lang="en-GB" sz="2000" dirty="0">
                <a:solidFill>
                  <a:srgbClr val="005EB8"/>
                </a:solidFill>
              </a:rPr>
              <a:t>pasta</a:t>
            </a:r>
            <a:r>
              <a:rPr lang="en-GB" sz="2000" dirty="0">
                <a:solidFill>
                  <a:schemeClr val="tx1">
                    <a:lumMod val="75000"/>
                    <a:lumOff val="25000"/>
                  </a:schemeClr>
                </a:solidFill>
              </a:rPr>
              <a:t>, </a:t>
            </a:r>
            <a:r>
              <a:rPr lang="en-GB" sz="2000" dirty="0">
                <a:solidFill>
                  <a:srgbClr val="005EB8"/>
                </a:solidFill>
              </a:rPr>
              <a:t>cereals</a:t>
            </a:r>
            <a:r>
              <a:rPr lang="en-GB" sz="2000" dirty="0">
                <a:solidFill>
                  <a:schemeClr val="tx1">
                    <a:lumMod val="75000"/>
                    <a:lumOff val="25000"/>
                  </a:schemeClr>
                </a:solidFill>
              </a:rPr>
              <a:t>, </a:t>
            </a:r>
            <a:r>
              <a:rPr lang="en-GB" sz="2000" dirty="0">
                <a:solidFill>
                  <a:srgbClr val="005EB8"/>
                </a:solidFill>
              </a:rPr>
              <a:t>potatoes</a:t>
            </a:r>
            <a:r>
              <a:rPr lang="en-GB" sz="2000" dirty="0">
                <a:solidFill>
                  <a:schemeClr val="tx1">
                    <a:lumMod val="75000"/>
                    <a:lumOff val="25000"/>
                  </a:schemeClr>
                </a:solidFill>
              </a:rPr>
              <a:t>, </a:t>
            </a:r>
            <a:r>
              <a:rPr lang="en-GB" sz="2000" dirty="0">
                <a:solidFill>
                  <a:srgbClr val="005EB8"/>
                </a:solidFill>
              </a:rPr>
              <a:t>yam</a:t>
            </a:r>
            <a:r>
              <a:rPr lang="en-GB" sz="2000" dirty="0">
                <a:solidFill>
                  <a:schemeClr val="tx1">
                    <a:lumMod val="75000"/>
                    <a:lumOff val="25000"/>
                  </a:schemeClr>
                </a:solidFill>
              </a:rPr>
              <a:t>, </a:t>
            </a:r>
            <a:r>
              <a:rPr lang="en-GB" sz="2000" dirty="0">
                <a:solidFill>
                  <a:srgbClr val="005EB8"/>
                </a:solidFill>
              </a:rPr>
              <a:t>plantain</a:t>
            </a:r>
            <a:r>
              <a:rPr lang="en-GB" sz="2000" dirty="0">
                <a:solidFill>
                  <a:schemeClr val="tx1">
                    <a:lumMod val="75000"/>
                    <a:lumOff val="25000"/>
                  </a:schemeClr>
                </a:solidFill>
              </a:rPr>
              <a:t>, </a:t>
            </a:r>
            <a:r>
              <a:rPr lang="en-GB" sz="2000" dirty="0">
                <a:solidFill>
                  <a:srgbClr val="005EB8"/>
                </a:solidFill>
              </a:rPr>
              <a:t>noodles</a:t>
            </a:r>
            <a:r>
              <a:rPr lang="en-GB" sz="2000" dirty="0">
                <a:solidFill>
                  <a:schemeClr val="tx1">
                    <a:lumMod val="75000"/>
                    <a:lumOff val="25000"/>
                  </a:schemeClr>
                </a:solidFill>
              </a:rPr>
              <a:t>, </a:t>
            </a:r>
            <a:r>
              <a:rPr lang="en-GB" sz="2000" dirty="0">
                <a:solidFill>
                  <a:srgbClr val="005EB8"/>
                </a:solidFill>
              </a:rPr>
              <a:t>dumplings</a:t>
            </a:r>
            <a:r>
              <a:rPr lang="en-GB" sz="2000" dirty="0">
                <a:solidFill>
                  <a:schemeClr val="tx1">
                    <a:lumMod val="75000"/>
                    <a:lumOff val="25000"/>
                  </a:schemeClr>
                </a:solidFill>
              </a:rPr>
              <a:t> and West African dough like </a:t>
            </a:r>
            <a:r>
              <a:rPr lang="en-GB" sz="2000" dirty="0">
                <a:solidFill>
                  <a:srgbClr val="005EB8"/>
                </a:solidFill>
              </a:rPr>
              <a:t>fufu</a:t>
            </a:r>
            <a:r>
              <a:rPr lang="en-GB" sz="2000" dirty="0">
                <a:solidFill>
                  <a:schemeClr val="tx1">
                    <a:lumMod val="75000"/>
                    <a:lumOff val="25000"/>
                  </a:schemeClr>
                </a:solidFill>
              </a:rPr>
              <a:t> and </a:t>
            </a:r>
            <a:r>
              <a:rPr lang="en-GB" sz="2000" dirty="0">
                <a:solidFill>
                  <a:srgbClr val="005EB8"/>
                </a:solidFill>
              </a:rPr>
              <a:t>gari</a:t>
            </a:r>
            <a:r>
              <a:rPr lang="en-GB" sz="2000" dirty="0">
                <a:solidFill>
                  <a:schemeClr val="tx1">
                    <a:lumMod val="75000"/>
                    <a:lumOff val="25000"/>
                  </a:schemeClr>
                </a:solidFill>
              </a:rPr>
              <a:t>. </a:t>
            </a:r>
          </a:p>
          <a:p>
            <a:pPr algn="l"/>
            <a:endParaRPr lang="en-GB" sz="2000" u="sng" dirty="0">
              <a:solidFill>
                <a:schemeClr val="tx1">
                  <a:lumMod val="75000"/>
                  <a:lumOff val="25000"/>
                </a:schemeClr>
              </a:solidFill>
            </a:endParaRPr>
          </a:p>
          <a:p>
            <a:pPr lvl="1"/>
            <a:r>
              <a:rPr lang="en-GB" sz="2000" b="1" dirty="0">
                <a:solidFill>
                  <a:srgbClr val="005EB8"/>
                </a:solidFill>
              </a:rPr>
              <a:t>Starch </a:t>
            </a:r>
            <a:r>
              <a:rPr lang="en-GB" sz="2000" dirty="0">
                <a:solidFill>
                  <a:schemeClr val="tx1">
                    <a:lumMod val="75000"/>
                    <a:lumOff val="25000"/>
                  </a:schemeClr>
                </a:solidFill>
              </a:rPr>
              <a:t>is </a:t>
            </a:r>
            <a:r>
              <a:rPr lang="en-GB" sz="2000" b="1" dirty="0">
                <a:solidFill>
                  <a:srgbClr val="005EB8"/>
                </a:solidFill>
              </a:rPr>
              <a:t>broken down </a:t>
            </a:r>
            <a:r>
              <a:rPr lang="en-GB" sz="2000" dirty="0">
                <a:solidFill>
                  <a:schemeClr val="tx1">
                    <a:lumMod val="75000"/>
                    <a:lumOff val="25000"/>
                  </a:schemeClr>
                </a:solidFill>
              </a:rPr>
              <a:t>into</a:t>
            </a:r>
            <a:r>
              <a:rPr lang="en-GB" sz="2000" b="1" dirty="0">
                <a:solidFill>
                  <a:srgbClr val="005EB8"/>
                </a:solidFill>
              </a:rPr>
              <a:t> sugar </a:t>
            </a:r>
            <a:r>
              <a:rPr lang="en-GB" sz="2000" dirty="0">
                <a:solidFill>
                  <a:schemeClr val="tx1">
                    <a:lumMod val="75000"/>
                    <a:lumOff val="25000"/>
                  </a:schemeClr>
                </a:solidFill>
              </a:rPr>
              <a:t>in your body</a:t>
            </a:r>
          </a:p>
        </p:txBody>
      </p:sp>
      <p:grpSp>
        <p:nvGrpSpPr>
          <p:cNvPr id="8" name="Group 7">
            <a:extLst>
              <a:ext uri="{FF2B5EF4-FFF2-40B4-BE49-F238E27FC236}">
                <a16:creationId xmlns:a16="http://schemas.microsoft.com/office/drawing/2014/main" id="{BFCD47C6-B373-4D96-8C9C-36948BE1A2C4}"/>
              </a:ext>
            </a:extLst>
          </p:cNvPr>
          <p:cNvGrpSpPr/>
          <p:nvPr/>
        </p:nvGrpSpPr>
        <p:grpSpPr>
          <a:xfrm>
            <a:off x="77144" y="4162242"/>
            <a:ext cx="3198712" cy="1237807"/>
            <a:chOff x="77144" y="3304991"/>
            <a:chExt cx="3198712" cy="1237807"/>
          </a:xfrm>
        </p:grpSpPr>
        <p:sp>
          <p:nvSpPr>
            <p:cNvPr id="7" name="Rectangle 6">
              <a:extLst>
                <a:ext uri="{FF2B5EF4-FFF2-40B4-BE49-F238E27FC236}">
                  <a16:creationId xmlns:a16="http://schemas.microsoft.com/office/drawing/2014/main" id="{3F73F6D6-A168-4323-B6DA-B0655480C610}"/>
                </a:ext>
              </a:extLst>
            </p:cNvPr>
            <p:cNvSpPr/>
            <p:nvPr/>
          </p:nvSpPr>
          <p:spPr>
            <a:xfrm>
              <a:off x="77144" y="3304991"/>
              <a:ext cx="3198712" cy="1237807"/>
            </a:xfrm>
            <a:prstGeom prst="rect">
              <a:avLst/>
            </a:prstGeom>
            <a:solidFill>
              <a:schemeClr val="bg1">
                <a:lumMod val="9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CDA2BEF5-48EF-4B51-9B2D-F3291554D855}"/>
                </a:ext>
              </a:extLst>
            </p:cNvPr>
            <p:cNvGrpSpPr/>
            <p:nvPr/>
          </p:nvGrpSpPr>
          <p:grpSpPr>
            <a:xfrm>
              <a:off x="160582" y="3534142"/>
              <a:ext cx="3054696" cy="648072"/>
              <a:chOff x="5392519" y="2924784"/>
              <a:chExt cx="3054696" cy="648072"/>
            </a:xfrm>
          </p:grpSpPr>
          <p:sp>
            <p:nvSpPr>
              <p:cNvPr id="18" name="Hexagon 17">
                <a:extLst>
                  <a:ext uri="{FF2B5EF4-FFF2-40B4-BE49-F238E27FC236}">
                    <a16:creationId xmlns:a16="http://schemas.microsoft.com/office/drawing/2014/main" id="{A6DC05CB-CE0F-4A7D-A8D7-68EC17CA33DB}"/>
                  </a:ext>
                </a:extLst>
              </p:cNvPr>
              <p:cNvSpPr/>
              <p:nvPr/>
            </p:nvSpPr>
            <p:spPr>
              <a:xfrm>
                <a:off x="5392519" y="3075806"/>
                <a:ext cx="381837" cy="263539"/>
              </a:xfrm>
              <a:prstGeom prst="hexagon">
                <a:avLst>
                  <a:gd name="adj" fmla="val 38345"/>
                  <a:gd name="vf" fmla="val 115470"/>
                </a:avLst>
              </a:prstGeom>
              <a:solidFill>
                <a:srgbClr val="FF9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Hexagon 19">
                <a:extLst>
                  <a:ext uri="{FF2B5EF4-FFF2-40B4-BE49-F238E27FC236}">
                    <a16:creationId xmlns:a16="http://schemas.microsoft.com/office/drawing/2014/main" id="{71F204C0-81F8-419F-BFA5-1F1A00251461}"/>
                  </a:ext>
                </a:extLst>
              </p:cNvPr>
              <p:cNvSpPr/>
              <p:nvPr/>
            </p:nvSpPr>
            <p:spPr>
              <a:xfrm rot="300000">
                <a:off x="5774356" y="3237309"/>
                <a:ext cx="381837" cy="263539"/>
              </a:xfrm>
              <a:prstGeom prst="hexagon">
                <a:avLst>
                  <a:gd name="adj" fmla="val 38345"/>
                  <a:gd name="vf" fmla="val 115470"/>
                </a:avLst>
              </a:prstGeom>
              <a:solidFill>
                <a:srgbClr val="FF9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Hexagon 21">
                <a:extLst>
                  <a:ext uri="{FF2B5EF4-FFF2-40B4-BE49-F238E27FC236}">
                    <a16:creationId xmlns:a16="http://schemas.microsoft.com/office/drawing/2014/main" id="{F3FAC172-5DCC-402B-9F4B-D0F9EA7C3ECE}"/>
                  </a:ext>
                </a:extLst>
              </p:cNvPr>
              <p:cNvSpPr/>
              <p:nvPr/>
            </p:nvSpPr>
            <p:spPr>
              <a:xfrm rot="10200000">
                <a:off x="6156193" y="2924784"/>
                <a:ext cx="381837" cy="263539"/>
              </a:xfrm>
              <a:prstGeom prst="hexagon">
                <a:avLst>
                  <a:gd name="adj" fmla="val 38345"/>
                  <a:gd name="vf" fmla="val 115470"/>
                </a:avLst>
              </a:prstGeom>
              <a:solidFill>
                <a:srgbClr val="FF9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Hexagon 25">
                <a:extLst>
                  <a:ext uri="{FF2B5EF4-FFF2-40B4-BE49-F238E27FC236}">
                    <a16:creationId xmlns:a16="http://schemas.microsoft.com/office/drawing/2014/main" id="{124D669E-E143-4A9E-B45E-A36770BA6EC4}"/>
                  </a:ext>
                </a:extLst>
              </p:cNvPr>
              <p:cNvSpPr/>
              <p:nvPr/>
            </p:nvSpPr>
            <p:spPr>
              <a:xfrm>
                <a:off x="6538030" y="3140808"/>
                <a:ext cx="381837" cy="263539"/>
              </a:xfrm>
              <a:prstGeom prst="hexagon">
                <a:avLst>
                  <a:gd name="adj" fmla="val 38345"/>
                  <a:gd name="vf" fmla="val 115470"/>
                </a:avLst>
              </a:prstGeom>
              <a:solidFill>
                <a:srgbClr val="FF9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Hexagon 27">
                <a:extLst>
                  <a:ext uri="{FF2B5EF4-FFF2-40B4-BE49-F238E27FC236}">
                    <a16:creationId xmlns:a16="http://schemas.microsoft.com/office/drawing/2014/main" id="{2370DFB7-2CF4-4126-B3BF-166EF5DAB2FD}"/>
                  </a:ext>
                </a:extLst>
              </p:cNvPr>
              <p:cNvSpPr/>
              <p:nvPr/>
            </p:nvSpPr>
            <p:spPr>
              <a:xfrm rot="300000">
                <a:off x="6919867" y="2924784"/>
                <a:ext cx="381837" cy="263539"/>
              </a:xfrm>
              <a:prstGeom prst="hexagon">
                <a:avLst>
                  <a:gd name="adj" fmla="val 38345"/>
                  <a:gd name="vf" fmla="val 115470"/>
                </a:avLst>
              </a:prstGeom>
              <a:solidFill>
                <a:srgbClr val="FF9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Hexagon 28">
                <a:extLst>
                  <a:ext uri="{FF2B5EF4-FFF2-40B4-BE49-F238E27FC236}">
                    <a16:creationId xmlns:a16="http://schemas.microsoft.com/office/drawing/2014/main" id="{2936A57C-6D0F-48A8-909F-80780E815F85}"/>
                  </a:ext>
                </a:extLst>
              </p:cNvPr>
              <p:cNvSpPr/>
              <p:nvPr/>
            </p:nvSpPr>
            <p:spPr>
              <a:xfrm rot="10200000">
                <a:off x="7301704" y="3237309"/>
                <a:ext cx="381837" cy="263539"/>
              </a:xfrm>
              <a:prstGeom prst="hexagon">
                <a:avLst>
                  <a:gd name="adj" fmla="val 38345"/>
                  <a:gd name="vf" fmla="val 115470"/>
                </a:avLst>
              </a:prstGeom>
              <a:solidFill>
                <a:srgbClr val="FF9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Hexagon 29">
                <a:extLst>
                  <a:ext uri="{FF2B5EF4-FFF2-40B4-BE49-F238E27FC236}">
                    <a16:creationId xmlns:a16="http://schemas.microsoft.com/office/drawing/2014/main" id="{1FE387A0-4E6B-408D-A556-0A470298B8E3}"/>
                  </a:ext>
                </a:extLst>
              </p:cNvPr>
              <p:cNvSpPr/>
              <p:nvPr/>
            </p:nvSpPr>
            <p:spPr>
              <a:xfrm>
                <a:off x="7683541" y="3075806"/>
                <a:ext cx="381837" cy="263539"/>
              </a:xfrm>
              <a:prstGeom prst="hexagon">
                <a:avLst>
                  <a:gd name="adj" fmla="val 38345"/>
                  <a:gd name="vf" fmla="val 115470"/>
                </a:avLst>
              </a:prstGeom>
              <a:solidFill>
                <a:srgbClr val="FF9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Hexagon 30">
                <a:extLst>
                  <a:ext uri="{FF2B5EF4-FFF2-40B4-BE49-F238E27FC236}">
                    <a16:creationId xmlns:a16="http://schemas.microsoft.com/office/drawing/2014/main" id="{DED93F1F-2B67-4BE6-B250-4BCE9B7A58D2}"/>
                  </a:ext>
                </a:extLst>
              </p:cNvPr>
              <p:cNvSpPr/>
              <p:nvPr/>
            </p:nvSpPr>
            <p:spPr>
              <a:xfrm>
                <a:off x="8065378" y="3309317"/>
                <a:ext cx="381837" cy="263539"/>
              </a:xfrm>
              <a:prstGeom prst="hexagon">
                <a:avLst>
                  <a:gd name="adj" fmla="val 38345"/>
                  <a:gd name="vf" fmla="val 115470"/>
                </a:avLst>
              </a:prstGeom>
              <a:solidFill>
                <a:srgbClr val="FF9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164966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639520"/>
            <a:ext cx="2571750" cy="1719072"/>
          </a:xfrm>
        </p:spPr>
        <p:txBody>
          <a:bodyPr anchor="b">
            <a:normAutofit/>
          </a:bodyPr>
          <a:lstStyle/>
          <a:p>
            <a:pPr>
              <a:lnSpc>
                <a:spcPct val="90000"/>
              </a:lnSpc>
              <a:defRPr sz="3600" b="1">
                <a:solidFill>
                  <a:srgbClr val="003087"/>
                </a:solidFill>
              </a:defRPr>
            </a:pPr>
            <a:r>
              <a:rPr lang="en-GB" sz="3300"/>
              <a:t>The Blood-Sugar Rollercoaster</a:t>
            </a:r>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3202" y="2807208"/>
            <a:ext cx="2571750" cy="3410712"/>
          </a:xfrm>
        </p:spPr>
        <p:txBody>
          <a:bodyPr anchor="t">
            <a:normAutofit/>
          </a:bodyPr>
          <a:lstStyle/>
          <a:p>
            <a:pPr>
              <a:lnSpc>
                <a:spcPct val="90000"/>
              </a:lnSpc>
              <a:defRPr sz="2200"/>
            </a:pPr>
            <a:r>
              <a:rPr lang="en-GB" sz="1800"/>
              <a:t>High-carb foods → sugar spike → insulin surge → sugar crash → hunger &amp; cravings.</a:t>
            </a:r>
          </a:p>
          <a:p>
            <a:pPr>
              <a:lnSpc>
                <a:spcPct val="90000"/>
              </a:lnSpc>
              <a:defRPr sz="2200"/>
            </a:pPr>
            <a:endParaRPr lang="en-GB" sz="1800"/>
          </a:p>
          <a:p>
            <a:pPr>
              <a:lnSpc>
                <a:spcPct val="90000"/>
              </a:lnSpc>
              <a:defRPr sz="2200"/>
            </a:pPr>
            <a:r>
              <a:rPr lang="en-GB" sz="1800"/>
              <a:t>This repeats, causing tiredness and weight gain.</a:t>
            </a:r>
          </a:p>
          <a:p>
            <a:pPr>
              <a:lnSpc>
                <a:spcPct val="90000"/>
              </a:lnSpc>
              <a:defRPr sz="2200"/>
            </a:pPr>
            <a:r>
              <a:rPr lang="en-GB" sz="1800"/>
              <a:t>Break the cycle with balanced meals (protein + fibre + healthy fat).</a:t>
            </a:r>
          </a:p>
          <a:p>
            <a:pPr>
              <a:lnSpc>
                <a:spcPct val="90000"/>
              </a:lnSpc>
              <a:defRPr sz="2200"/>
            </a:pPr>
            <a:endParaRPr lang="en-GB" sz="1800"/>
          </a:p>
          <a:p>
            <a:pPr marL="0" indent="0">
              <a:lnSpc>
                <a:spcPct val="90000"/>
              </a:lnSpc>
              <a:buNone/>
              <a:defRPr sz="2200"/>
            </a:pPr>
            <a:endParaRPr lang="en-GB" sz="1800"/>
          </a:p>
        </p:txBody>
      </p:sp>
      <p:pic>
        <p:nvPicPr>
          <p:cNvPr id="4" name="Picture 3">
            <a:extLst>
              <a:ext uri="{FF2B5EF4-FFF2-40B4-BE49-F238E27FC236}">
                <a16:creationId xmlns:a16="http://schemas.microsoft.com/office/drawing/2014/main" id="{40E93FF8-2215-8709-1FB0-B3E5128134D2}"/>
              </a:ext>
            </a:extLst>
          </p:cNvPr>
          <p:cNvPicPr>
            <a:picLocks noChangeAspect="1"/>
          </p:cNvPicPr>
          <p:nvPr/>
        </p:nvPicPr>
        <p:blipFill>
          <a:blip r:embed="rId2"/>
          <a:stretch>
            <a:fillRect/>
          </a:stretch>
        </p:blipFill>
        <p:spPr>
          <a:xfrm>
            <a:off x="3490722" y="1597357"/>
            <a:ext cx="5177790" cy="366328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chor="ctr">
            <a:normAutofit/>
          </a:bodyPr>
          <a:lstStyle/>
          <a:p>
            <a:pPr>
              <a:defRPr sz="3600" b="1">
                <a:solidFill>
                  <a:srgbClr val="003087"/>
                </a:solidFill>
              </a:defRPr>
            </a:pPr>
            <a:r>
              <a:rPr lang="en-GB" sz="3600"/>
              <a:t>Reading Food Labels</a:t>
            </a:r>
          </a:p>
        </p:txBody>
      </p:sp>
      <p:pic>
        <p:nvPicPr>
          <p:cNvPr id="7" name="Picture 6">
            <a:extLst>
              <a:ext uri="{FF2B5EF4-FFF2-40B4-BE49-F238E27FC236}">
                <a16:creationId xmlns:a16="http://schemas.microsoft.com/office/drawing/2014/main" id="{1DC03932-8B24-5B0D-C52A-17CB2D8C9446}"/>
              </a:ext>
            </a:extLst>
          </p:cNvPr>
          <p:cNvPicPr>
            <a:picLocks noChangeAspect="1"/>
          </p:cNvPicPr>
          <p:nvPr/>
        </p:nvPicPr>
        <p:blipFill>
          <a:blip r:embed="rId2"/>
          <a:stretch>
            <a:fillRect/>
          </a:stretch>
        </p:blipFill>
        <p:spPr>
          <a:xfrm>
            <a:off x="457200" y="1620615"/>
            <a:ext cx="8229600" cy="4485132"/>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5807" y="0"/>
            <a:ext cx="8652386" cy="615553"/>
          </a:xfrm>
          <a:prstGeom prst="rect">
            <a:avLst/>
          </a:prstGeom>
          <a:noFill/>
        </p:spPr>
        <p:txBody>
          <a:bodyPr wrap="square">
            <a:spAutoFit/>
          </a:bodyPr>
          <a:lstStyle/>
          <a:p>
            <a:pPr algn="l">
              <a:defRPr sz="3400" b="1">
                <a:solidFill>
                  <a:srgbClr val="003366"/>
                </a:solidFill>
              </a:defRPr>
            </a:pPr>
            <a:r>
              <a:rPr dirty="0"/>
              <a:t> </a:t>
            </a:r>
            <a:r>
              <a:rPr sz="2800" dirty="0"/>
              <a:t>How to Read Food Labels — for People with Diabetes</a:t>
            </a:r>
          </a:p>
        </p:txBody>
      </p:sp>
      <p:sp>
        <p:nvSpPr>
          <p:cNvPr id="3" name="TextBox 2"/>
          <p:cNvSpPr txBox="1"/>
          <p:nvPr/>
        </p:nvSpPr>
        <p:spPr>
          <a:xfrm>
            <a:off x="810178" y="496521"/>
            <a:ext cx="8088015" cy="6473567"/>
          </a:xfrm>
          <a:prstGeom prst="rect">
            <a:avLst/>
          </a:prstGeom>
          <a:noFill/>
        </p:spPr>
        <p:txBody>
          <a:bodyPr wrap="square">
            <a:spAutoFit/>
          </a:bodyPr>
          <a:lstStyle/>
          <a:p>
            <a:endParaRPr dirty="0"/>
          </a:p>
          <a:p>
            <a:pPr>
              <a:spcAft>
                <a:spcPts val="1000"/>
              </a:spcAft>
              <a:defRPr sz="2200">
                <a:latin typeface="Calibri (Body)"/>
              </a:defRPr>
            </a:pPr>
            <a:r>
              <a:rPr dirty="0"/>
              <a:t>1️⃣ Start with ‘per 100 g’ — easier to compare products.</a:t>
            </a:r>
          </a:p>
          <a:p>
            <a:pPr>
              <a:spcAft>
                <a:spcPts val="1000"/>
              </a:spcAft>
              <a:defRPr sz="2200">
                <a:latin typeface="Calibri (Body)"/>
              </a:defRPr>
            </a:pPr>
            <a:r>
              <a:rPr dirty="0"/>
              <a:t>  🟢 Look for lower total carbohydrates and sugars (&lt; 15 g carbs / &lt; 5 g sugar per 100 g).</a:t>
            </a:r>
          </a:p>
          <a:p>
            <a:pPr>
              <a:spcAft>
                <a:spcPts val="1000"/>
              </a:spcAft>
              <a:defRPr sz="2200">
                <a:latin typeface="Calibri (Body)"/>
              </a:defRPr>
            </a:pPr>
            <a:r>
              <a:rPr dirty="0"/>
              <a:t>2️⃣ Check </a:t>
            </a:r>
            <a:r>
              <a:rPr dirty="0" err="1"/>
              <a:t>fibre</a:t>
            </a:r>
            <a:r>
              <a:rPr dirty="0"/>
              <a:t> — aim for ≥ 3 g per 100 g; higher = better for glucose control.</a:t>
            </a:r>
          </a:p>
          <a:p>
            <a:pPr>
              <a:spcAft>
                <a:spcPts val="1000"/>
              </a:spcAft>
              <a:defRPr sz="2200">
                <a:latin typeface="Calibri (Body)"/>
              </a:defRPr>
            </a:pPr>
            <a:r>
              <a:rPr dirty="0"/>
              <a:t>3️⃣ Watch fats — saturated fat &lt; 1.5 g / 100 g; choose olive, rapeseed, nuts, seeds.</a:t>
            </a:r>
          </a:p>
          <a:p>
            <a:pPr>
              <a:spcAft>
                <a:spcPts val="1000"/>
              </a:spcAft>
              <a:defRPr sz="2200">
                <a:latin typeface="Calibri (Body)"/>
              </a:defRPr>
            </a:pPr>
            <a:r>
              <a:rPr dirty="0"/>
              <a:t>4️⃣ Traffic lights — aim for more 🟢 greens and fewer 🔴 reds (sugar, fat, salt).</a:t>
            </a:r>
          </a:p>
          <a:p>
            <a:pPr>
              <a:spcAft>
                <a:spcPts val="1000"/>
              </a:spcAft>
              <a:defRPr sz="2200">
                <a:latin typeface="Calibri (Body)"/>
              </a:defRPr>
            </a:pPr>
            <a:r>
              <a:rPr dirty="0"/>
              <a:t>5️⃣ Portion sizes — double‑check what a ‘serving’ actually means!</a:t>
            </a:r>
          </a:p>
          <a:p>
            <a:pPr>
              <a:spcAft>
                <a:spcPts val="1000"/>
              </a:spcAft>
              <a:defRPr sz="2200">
                <a:latin typeface="Calibri (Body)"/>
              </a:defRPr>
            </a:pPr>
            <a:r>
              <a:rPr dirty="0"/>
              <a:t>6️⃣ Ingredients order — sugar in the first three = likely high sugar product.</a:t>
            </a:r>
          </a:p>
          <a:p>
            <a:pPr>
              <a:spcAft>
                <a:spcPts val="1000"/>
              </a:spcAft>
              <a:defRPr sz="2200">
                <a:latin typeface="Calibri (Body)"/>
              </a:defRPr>
            </a:pPr>
            <a:endParaRPr dirty="0"/>
          </a:p>
          <a:p>
            <a:pPr>
              <a:spcAft>
                <a:spcPts val="1000"/>
              </a:spcAft>
              <a:defRPr sz="2200">
                <a:latin typeface="Calibri (Body)"/>
              </a:defRPr>
            </a:pPr>
            <a:r>
              <a:rPr dirty="0"/>
              <a:t>💡 Quick rule: Less sugar, more </a:t>
            </a:r>
            <a:r>
              <a:rPr dirty="0" err="1"/>
              <a:t>fibre</a:t>
            </a:r>
            <a:r>
              <a:rPr dirty="0"/>
              <a:t>, fewer reds, simpler ingredients.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6D96527-E5F8-61EB-C699-E9C5DB4EFA3D}"/>
              </a:ext>
            </a:extLst>
          </p:cNvPr>
          <p:cNvPicPr>
            <a:picLocks noGrp="1" noChangeAspect="1"/>
          </p:cNvPicPr>
          <p:nvPr>
            <p:ph idx="1"/>
          </p:nvPr>
        </p:nvPicPr>
        <p:blipFill>
          <a:blip r:embed="rId2"/>
          <a:stretch>
            <a:fillRect/>
          </a:stretch>
        </p:blipFill>
        <p:spPr>
          <a:xfrm>
            <a:off x="90488" y="908150"/>
            <a:ext cx="8963025" cy="5041700"/>
          </a:xfrm>
          <a:prstGeom prst="rect">
            <a:avLst/>
          </a:prstGeom>
          <a:noFill/>
        </p:spPr>
      </p:pic>
    </p:spTree>
    <p:extLst>
      <p:ext uri="{BB962C8B-B14F-4D97-AF65-F5344CB8AC3E}">
        <p14:creationId xmlns:p14="http://schemas.microsoft.com/office/powerpoint/2010/main" val="2140959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13C85-66D2-B5C7-83FD-FEB90C268071}"/>
              </a:ext>
            </a:extLst>
          </p:cNvPr>
          <p:cNvSpPr>
            <a:spLocks noGrp="1"/>
          </p:cNvSpPr>
          <p:nvPr>
            <p:ph type="title"/>
          </p:nvPr>
        </p:nvSpPr>
        <p:spPr/>
        <p:txBody>
          <a:bodyPr/>
          <a:lstStyle/>
          <a:p>
            <a:r>
              <a:rPr lang="en-GB" dirty="0"/>
              <a:t>Compare Breakfast options</a:t>
            </a:r>
          </a:p>
        </p:txBody>
      </p:sp>
      <p:pic>
        <p:nvPicPr>
          <p:cNvPr id="8" name="Content Placeholder 7">
            <a:extLst>
              <a:ext uri="{FF2B5EF4-FFF2-40B4-BE49-F238E27FC236}">
                <a16:creationId xmlns:a16="http://schemas.microsoft.com/office/drawing/2014/main" id="{03FB86D2-E35B-6E84-2A86-F62F8B7ADBF3}"/>
              </a:ext>
            </a:extLst>
          </p:cNvPr>
          <p:cNvPicPr>
            <a:picLocks noGrp="1" noChangeAspect="1"/>
          </p:cNvPicPr>
          <p:nvPr>
            <p:ph sz="half" idx="2"/>
          </p:nvPr>
        </p:nvPicPr>
        <p:blipFill>
          <a:blip r:embed="rId2"/>
          <a:stretch>
            <a:fillRect/>
          </a:stretch>
        </p:blipFill>
        <p:spPr>
          <a:xfrm>
            <a:off x="4648200" y="1691148"/>
            <a:ext cx="4495800" cy="4227871"/>
          </a:xfrm>
          <a:prstGeom prst="rect">
            <a:avLst/>
          </a:prstGeom>
        </p:spPr>
      </p:pic>
      <p:pic>
        <p:nvPicPr>
          <p:cNvPr id="7" name="Content Placeholder 6">
            <a:extLst>
              <a:ext uri="{FF2B5EF4-FFF2-40B4-BE49-F238E27FC236}">
                <a16:creationId xmlns:a16="http://schemas.microsoft.com/office/drawing/2014/main" id="{198A50E1-6430-4A34-DBF9-B83AEE2139F2}"/>
              </a:ext>
            </a:extLst>
          </p:cNvPr>
          <p:cNvPicPr>
            <a:picLocks noGrp="1" noChangeAspect="1"/>
          </p:cNvPicPr>
          <p:nvPr>
            <p:ph sz="half" idx="1"/>
          </p:nvPr>
        </p:nvPicPr>
        <p:blipFill>
          <a:blip r:embed="rId3"/>
          <a:stretch>
            <a:fillRect/>
          </a:stretch>
        </p:blipFill>
        <p:spPr>
          <a:xfrm>
            <a:off x="0" y="1543664"/>
            <a:ext cx="4648200" cy="4542503"/>
          </a:xfrm>
          <a:prstGeom prst="rect">
            <a:avLst/>
          </a:prstGeom>
        </p:spPr>
      </p:pic>
    </p:spTree>
    <p:extLst>
      <p:ext uri="{BB962C8B-B14F-4D97-AF65-F5344CB8AC3E}">
        <p14:creationId xmlns:p14="http://schemas.microsoft.com/office/powerpoint/2010/main" val="3527229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FCD3CE-BD2E-4716-8BE2-5CD690ECDF15}"/>
              </a:ext>
            </a:extLst>
          </p:cNvPr>
          <p:cNvSpPr>
            <a:spLocks noGrp="1"/>
          </p:cNvSpPr>
          <p:nvPr>
            <p:ph type="title"/>
          </p:nvPr>
        </p:nvSpPr>
        <p:spPr/>
        <p:txBody>
          <a:bodyPr/>
          <a:lstStyle/>
          <a:p>
            <a:r>
              <a:rPr lang="en-GB" dirty="0"/>
              <a:t>Healthy swaps</a:t>
            </a:r>
          </a:p>
        </p:txBody>
      </p:sp>
      <p:pic>
        <p:nvPicPr>
          <p:cNvPr id="1028" name="Picture 4" descr="Chicken curry swopped with smaller portion of rice and salad">
            <a:extLst>
              <a:ext uri="{FF2B5EF4-FFF2-40B4-BE49-F238E27FC236}">
                <a16:creationId xmlns:a16="http://schemas.microsoft.com/office/drawing/2014/main" id="{0443E605-3564-45AA-B9E8-0EDAED3AF6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4756" y="1628800"/>
            <a:ext cx="3193708" cy="31937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icture showing a meal swap by reducing amount of spaghetti and replacing with salad and effect on blood glucose">
            <a:extLst>
              <a:ext uri="{FF2B5EF4-FFF2-40B4-BE49-F238E27FC236}">
                <a16:creationId xmlns:a16="http://schemas.microsoft.com/office/drawing/2014/main" id="{AA050188-05A5-44B0-A9FF-B40BE1BBB0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252" y="1628800"/>
            <a:ext cx="3193708" cy="31937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20E216F-0B20-4E5E-B418-02C0F073630F}"/>
              </a:ext>
            </a:extLst>
          </p:cNvPr>
          <p:cNvSpPr txBox="1"/>
          <p:nvPr/>
        </p:nvSpPr>
        <p:spPr>
          <a:xfrm>
            <a:off x="0" y="4341252"/>
            <a:ext cx="1691680" cy="1175980"/>
          </a:xfrm>
          <a:prstGeom prst="irregularSeal2">
            <a:avLst/>
          </a:prstGeom>
          <a:solidFill>
            <a:srgbClr val="C3332C"/>
          </a:solidFill>
          <a:effectLst>
            <a:outerShdw blurRad="63500" sx="102000" sy="102000" algn="ctr" rotWithShape="0">
              <a:prstClr val="black">
                <a:alpha val="40000"/>
              </a:prstClr>
            </a:outerShdw>
          </a:effectLst>
        </p:spPr>
        <p:txBody>
          <a:bodyPr wrap="square" lIns="0" tIns="0" rIns="0" bIns="0" rtlCol="0">
            <a:spAutoFit/>
          </a:bodyPr>
          <a:lstStyle/>
          <a:p>
            <a:pPr algn="ctr"/>
            <a:r>
              <a:rPr lang="en-GB" sz="1200" b="1" dirty="0">
                <a:solidFill>
                  <a:schemeClr val="bg1"/>
                </a:solidFill>
              </a:rPr>
              <a:t>18</a:t>
            </a:r>
            <a:r>
              <a:rPr lang="en-GB" sz="1100" dirty="0">
                <a:solidFill>
                  <a:schemeClr val="bg1"/>
                </a:solidFill>
              </a:rPr>
              <a:t> teaspoons sugar</a:t>
            </a:r>
          </a:p>
        </p:txBody>
      </p:sp>
      <p:sp>
        <p:nvSpPr>
          <p:cNvPr id="4" name="TextBox 3">
            <a:extLst>
              <a:ext uri="{FF2B5EF4-FFF2-40B4-BE49-F238E27FC236}">
                <a16:creationId xmlns:a16="http://schemas.microsoft.com/office/drawing/2014/main" id="{5C1B7AB1-E46B-4C22-B944-26F66109F98C}"/>
              </a:ext>
            </a:extLst>
          </p:cNvPr>
          <p:cNvSpPr txBox="1"/>
          <p:nvPr/>
        </p:nvSpPr>
        <p:spPr>
          <a:xfrm>
            <a:off x="4515662" y="4341252"/>
            <a:ext cx="1691680" cy="1175980"/>
          </a:xfrm>
          <a:prstGeom prst="irregularSeal2">
            <a:avLst/>
          </a:prstGeom>
          <a:solidFill>
            <a:srgbClr val="C3332C"/>
          </a:solidFill>
          <a:effectLst>
            <a:outerShdw blurRad="63500" sx="102000" sy="102000" algn="ctr" rotWithShape="0">
              <a:prstClr val="black">
                <a:alpha val="40000"/>
              </a:prstClr>
            </a:outerShdw>
          </a:effectLst>
        </p:spPr>
        <p:txBody>
          <a:bodyPr wrap="square" lIns="0" tIns="0" rIns="0" bIns="0" rtlCol="0">
            <a:spAutoFit/>
          </a:bodyPr>
          <a:lstStyle/>
          <a:p>
            <a:pPr algn="ctr"/>
            <a:r>
              <a:rPr lang="en-GB" sz="1200" b="1" dirty="0">
                <a:solidFill>
                  <a:schemeClr val="bg1"/>
                </a:solidFill>
              </a:rPr>
              <a:t>22</a:t>
            </a:r>
            <a:r>
              <a:rPr lang="en-GB" sz="1100" dirty="0">
                <a:solidFill>
                  <a:schemeClr val="bg1"/>
                </a:solidFill>
              </a:rPr>
              <a:t> teaspoons sugar</a:t>
            </a:r>
          </a:p>
        </p:txBody>
      </p:sp>
    </p:spTree>
    <p:extLst>
      <p:ext uri="{BB962C8B-B14F-4D97-AF65-F5344CB8AC3E}">
        <p14:creationId xmlns:p14="http://schemas.microsoft.com/office/powerpoint/2010/main" val="354385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2993F28E-FE0F-8746-93F8-C4E354445E8F}"/>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9198" r="19198"/>
          <a:stretch>
            <a:fillRect/>
          </a:stretch>
        </p:blipFill>
        <p:spPr>
          <a:xfrm>
            <a:off x="6067065" y="2199469"/>
            <a:ext cx="2404432" cy="2602735"/>
          </a:xfrm>
        </p:spPr>
      </p:pic>
      <p:pic>
        <p:nvPicPr>
          <p:cNvPr id="23" name="Picture Placeholder 22">
            <a:extLst>
              <a:ext uri="{FF2B5EF4-FFF2-40B4-BE49-F238E27FC236}">
                <a16:creationId xmlns:a16="http://schemas.microsoft.com/office/drawing/2014/main" id="{E4CDF425-4D00-5F4A-B177-559E846449D6}"/>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9208" r="19208"/>
          <a:stretch>
            <a:fillRect/>
          </a:stretch>
        </p:blipFill>
        <p:spPr>
          <a:xfrm>
            <a:off x="578792" y="2253714"/>
            <a:ext cx="2404432" cy="2602735"/>
          </a:xfrm>
        </p:spPr>
      </p:pic>
      <p:sp>
        <p:nvSpPr>
          <p:cNvPr id="35" name="Rectangle: Rounded Corners 34">
            <a:extLst>
              <a:ext uri="{FF2B5EF4-FFF2-40B4-BE49-F238E27FC236}">
                <a16:creationId xmlns:a16="http://schemas.microsoft.com/office/drawing/2014/main" id="{CF1CC574-9217-4480-9060-9793C091F359}"/>
              </a:ext>
            </a:extLst>
          </p:cNvPr>
          <p:cNvSpPr/>
          <p:nvPr/>
        </p:nvSpPr>
        <p:spPr>
          <a:xfrm>
            <a:off x="6067065" y="2199469"/>
            <a:ext cx="2422051" cy="2602735"/>
          </a:xfrm>
          <a:prstGeom prst="roundRect">
            <a:avLst>
              <a:gd name="adj" fmla="val 4639"/>
            </a:avLst>
          </a:prstGeom>
          <a:gradFill>
            <a:gsLst>
              <a:gs pos="0">
                <a:schemeClr val="accent1">
                  <a:alpha val="80000"/>
                </a:schemeClr>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srgbClr val="FFFFFF"/>
              </a:solidFill>
              <a:latin typeface="Open Sans"/>
            </a:endParaRPr>
          </a:p>
        </p:txBody>
      </p:sp>
      <p:sp>
        <p:nvSpPr>
          <p:cNvPr id="38" name="TextBox 37">
            <a:extLst>
              <a:ext uri="{FF2B5EF4-FFF2-40B4-BE49-F238E27FC236}">
                <a16:creationId xmlns:a16="http://schemas.microsoft.com/office/drawing/2014/main" id="{0A8B6505-BF0D-4B74-8EBD-E0DAEBC4FE30}"/>
              </a:ext>
            </a:extLst>
          </p:cNvPr>
          <p:cNvSpPr txBox="1"/>
          <p:nvPr/>
        </p:nvSpPr>
        <p:spPr>
          <a:xfrm>
            <a:off x="6084684" y="2538590"/>
            <a:ext cx="2404432" cy="1938992"/>
          </a:xfrm>
          <a:prstGeom prst="rect">
            <a:avLst/>
          </a:prstGeom>
          <a:noFill/>
        </p:spPr>
        <p:txBody>
          <a:bodyPr wrap="square" rtlCol="0">
            <a:spAutoFit/>
          </a:bodyPr>
          <a:lstStyle/>
          <a:p>
            <a:pPr algn="ctr" defTabSz="685783">
              <a:defRPr/>
            </a:pPr>
            <a:endParaRPr lang="en-US" sz="1500" b="1" spc="23" dirty="0">
              <a:solidFill>
                <a:srgbClr val="FFFFFF"/>
              </a:solidFill>
              <a:latin typeface="Montserrat"/>
            </a:endParaRPr>
          </a:p>
          <a:p>
            <a:pPr algn="ctr" defTabSz="685783">
              <a:defRPr/>
            </a:pPr>
            <a:r>
              <a:rPr lang="en-US" sz="1500" b="1" spc="23" dirty="0">
                <a:solidFill>
                  <a:srgbClr val="FFFFFF"/>
                </a:solidFill>
                <a:latin typeface="Montserrat SemiBold" pitchFamily="2" charset="77"/>
              </a:rPr>
              <a:t>Confirm</a:t>
            </a:r>
          </a:p>
          <a:p>
            <a:pPr algn="ctr" defTabSz="685783">
              <a:defRPr/>
            </a:pPr>
            <a:r>
              <a:rPr lang="en-US" sz="1500" b="1" spc="23" dirty="0">
                <a:solidFill>
                  <a:srgbClr val="FFFFFF"/>
                </a:solidFill>
                <a:latin typeface="Montserrat SemiBold" pitchFamily="2" charset="77"/>
              </a:rPr>
              <a:t>your</a:t>
            </a:r>
          </a:p>
          <a:p>
            <a:pPr algn="ctr" defTabSz="685783">
              <a:defRPr/>
            </a:pPr>
            <a:r>
              <a:rPr lang="en-US" sz="1500" b="1" spc="23" dirty="0">
                <a:solidFill>
                  <a:srgbClr val="FFFFFF"/>
                </a:solidFill>
                <a:latin typeface="Montserrat SemiBold" pitchFamily="2" charset="77"/>
              </a:rPr>
              <a:t>Identity</a:t>
            </a:r>
          </a:p>
          <a:p>
            <a:pPr algn="ctr" defTabSz="685783">
              <a:defRPr/>
            </a:pPr>
            <a:r>
              <a:rPr lang="en-US" sz="1500" b="1" spc="23" dirty="0">
                <a:solidFill>
                  <a:srgbClr val="FFFFFF"/>
                </a:solidFill>
                <a:latin typeface="Montserrat SemiBold" pitchFamily="2" charset="77"/>
              </a:rPr>
              <a:t>&amp;</a:t>
            </a:r>
          </a:p>
          <a:p>
            <a:pPr algn="ctr" defTabSz="685783">
              <a:defRPr/>
            </a:pPr>
            <a:r>
              <a:rPr lang="en-US" sz="1500" b="1" spc="23" dirty="0">
                <a:solidFill>
                  <a:srgbClr val="FFFFFF"/>
                </a:solidFill>
                <a:latin typeface="Montserrat SemiBold" pitchFamily="2" charset="77"/>
              </a:rPr>
              <a:t>to proceed</a:t>
            </a:r>
          </a:p>
          <a:p>
            <a:pPr algn="ctr" defTabSz="685783">
              <a:defRPr/>
            </a:pPr>
            <a:r>
              <a:rPr lang="en-US" sz="1500" b="1" spc="23" dirty="0">
                <a:solidFill>
                  <a:srgbClr val="FFFFFF"/>
                </a:solidFill>
                <a:latin typeface="Montserrat SemiBold" pitchFamily="2" charset="77"/>
              </a:rPr>
              <a:t>type in ‘Consent’</a:t>
            </a:r>
          </a:p>
          <a:p>
            <a:pPr algn="ctr" defTabSz="685783">
              <a:defRPr/>
            </a:pPr>
            <a:r>
              <a:rPr lang="en-US" sz="1500" b="1" spc="23" dirty="0">
                <a:solidFill>
                  <a:srgbClr val="FFFFFF"/>
                </a:solidFill>
                <a:latin typeface="Montserrat SemiBold" pitchFamily="2" charset="77"/>
              </a:rPr>
              <a:t> in chat box </a:t>
            </a:r>
          </a:p>
        </p:txBody>
      </p:sp>
      <p:sp>
        <p:nvSpPr>
          <p:cNvPr id="42" name="TextBox 41">
            <a:extLst>
              <a:ext uri="{FF2B5EF4-FFF2-40B4-BE49-F238E27FC236}">
                <a16:creationId xmlns:a16="http://schemas.microsoft.com/office/drawing/2014/main" id="{61A48924-F3BA-4922-A1EB-8CF3685B7D5D}"/>
              </a:ext>
            </a:extLst>
          </p:cNvPr>
          <p:cNvSpPr txBox="1"/>
          <p:nvPr/>
        </p:nvSpPr>
        <p:spPr>
          <a:xfrm>
            <a:off x="47330" y="975367"/>
            <a:ext cx="9096671" cy="553998"/>
          </a:xfrm>
          <a:prstGeom prst="rect">
            <a:avLst/>
          </a:prstGeom>
          <a:noFill/>
        </p:spPr>
        <p:txBody>
          <a:bodyPr wrap="square" rtlCol="0">
            <a:spAutoFit/>
          </a:bodyPr>
          <a:lstStyle/>
          <a:p>
            <a:pPr algn="ctr" defTabSz="685783">
              <a:defRPr/>
            </a:pPr>
            <a:r>
              <a:rPr lang="en-GB" sz="3000" spc="75" dirty="0">
                <a:solidFill>
                  <a:srgbClr val="0099BA"/>
                </a:solidFill>
                <a:latin typeface="Montserrat" panose="02000505000000020004" pitchFamily="2" charset="77"/>
                <a:cs typeface="Century Gothic"/>
              </a:rPr>
              <a:t>Pre-session check-in</a:t>
            </a:r>
            <a:endParaRPr lang="en-US" sz="3000" spc="75" dirty="0">
              <a:solidFill>
                <a:srgbClr val="0099BA"/>
              </a:solidFill>
              <a:latin typeface="Montserrat" panose="02000505000000020004" pitchFamily="2" charset="77"/>
              <a:cs typeface="Century Gothic"/>
            </a:endParaRPr>
          </a:p>
        </p:txBody>
      </p:sp>
      <p:sp>
        <p:nvSpPr>
          <p:cNvPr id="15" name="TextBox 14">
            <a:extLst>
              <a:ext uri="{FF2B5EF4-FFF2-40B4-BE49-F238E27FC236}">
                <a16:creationId xmlns:a16="http://schemas.microsoft.com/office/drawing/2014/main" id="{69580CE9-DBD0-EB4E-A67A-48BA62679DF6}"/>
              </a:ext>
            </a:extLst>
          </p:cNvPr>
          <p:cNvSpPr txBox="1"/>
          <p:nvPr/>
        </p:nvSpPr>
        <p:spPr>
          <a:xfrm>
            <a:off x="2" y="5856118"/>
            <a:ext cx="9143999" cy="184666"/>
          </a:xfrm>
          <a:prstGeom prst="rect">
            <a:avLst/>
          </a:prstGeom>
          <a:noFill/>
        </p:spPr>
        <p:txBody>
          <a:bodyPr wrap="square" rtlCol="0">
            <a:spAutoFit/>
          </a:bodyPr>
          <a:lstStyle/>
          <a:p>
            <a:pPr algn="r" defTabSz="685783">
              <a:defRPr/>
            </a:pPr>
            <a:r>
              <a:rPr lang="de-DE" sz="600">
                <a:solidFill>
                  <a:srgbClr val="7F7F7F"/>
                </a:solidFill>
                <a:latin typeface="Montserrat Light" pitchFamily="2" charset="77"/>
              </a:rPr>
              <a:t>© Group </a:t>
            </a:r>
            <a:r>
              <a:rPr lang="de-DE" sz="600" err="1">
                <a:solidFill>
                  <a:srgbClr val="7F7F7F"/>
                </a:solidFill>
                <a:latin typeface="Montserrat Light" pitchFamily="2" charset="77"/>
              </a:rPr>
              <a:t>Consultations</a:t>
            </a:r>
            <a:r>
              <a:rPr lang="de-DE" sz="600">
                <a:solidFill>
                  <a:srgbClr val="7F7F7F"/>
                </a:solidFill>
                <a:latin typeface="Montserrat Light" pitchFamily="2" charset="77"/>
              </a:rPr>
              <a:t> Ltd</a:t>
            </a:r>
            <a:endParaRPr lang="en-US" sz="600">
              <a:solidFill>
                <a:srgbClr val="7F7F7F"/>
              </a:solidFill>
              <a:latin typeface="Montserrat Light" pitchFamily="2" charset="77"/>
            </a:endParaRPr>
          </a:p>
        </p:txBody>
      </p:sp>
      <p:grpSp>
        <p:nvGrpSpPr>
          <p:cNvPr id="16" name="Group 15">
            <a:extLst>
              <a:ext uri="{FF2B5EF4-FFF2-40B4-BE49-F238E27FC236}">
                <a16:creationId xmlns:a16="http://schemas.microsoft.com/office/drawing/2014/main" id="{09C355BA-6401-3F4D-9AC2-04695EF3CE49}"/>
              </a:ext>
            </a:extLst>
          </p:cNvPr>
          <p:cNvGrpSpPr/>
          <p:nvPr/>
        </p:nvGrpSpPr>
        <p:grpSpPr>
          <a:xfrm>
            <a:off x="1" y="5538687"/>
            <a:ext cx="1717935" cy="462064"/>
            <a:chOff x="0" y="6241915"/>
            <a:chExt cx="2290581" cy="616085"/>
          </a:xfrm>
        </p:grpSpPr>
        <p:pic>
          <p:nvPicPr>
            <p:cNvPr id="18" name="Picture 17" descr="group-consultations-LOGO_RGB-1000px.jpg">
              <a:extLst>
                <a:ext uri="{FF2B5EF4-FFF2-40B4-BE49-F238E27FC236}">
                  <a16:creationId xmlns:a16="http://schemas.microsoft.com/office/drawing/2014/main" id="{DBC6A43A-1251-B042-926B-48BB7331FA07}"/>
                </a:ext>
              </a:extLst>
            </p:cNvPr>
            <p:cNvPicPr>
              <a:picLocks noChangeAspect="1"/>
            </p:cNvPicPr>
            <p:nvPr/>
          </p:nvPicPr>
          <p:blipFill rotWithShape="1">
            <a:blip r:embed="rId5">
              <a:extLst>
                <a:ext uri="{28A0092B-C50C-407E-A947-70E740481C1C}">
                  <a14:useLocalDpi xmlns:a14="http://schemas.microsoft.com/office/drawing/2010/main" val="0"/>
                </a:ext>
              </a:extLst>
            </a:blip>
            <a:srcRect l="9146" t="19692" r="8161" b="20279"/>
            <a:stretch/>
          </p:blipFill>
          <p:spPr>
            <a:xfrm>
              <a:off x="0" y="6241915"/>
              <a:ext cx="2121695" cy="616085"/>
            </a:xfrm>
            <a:prstGeom prst="rect">
              <a:avLst/>
            </a:prstGeom>
          </p:spPr>
        </p:pic>
        <p:sp>
          <p:nvSpPr>
            <p:cNvPr id="19" name="TextBox 18">
              <a:extLst>
                <a:ext uri="{FF2B5EF4-FFF2-40B4-BE49-F238E27FC236}">
                  <a16:creationId xmlns:a16="http://schemas.microsoft.com/office/drawing/2014/main" id="{55D49057-D31F-EE4A-A8A7-4FF1E73F7EA2}"/>
                </a:ext>
              </a:extLst>
            </p:cNvPr>
            <p:cNvSpPr txBox="1"/>
            <p:nvPr/>
          </p:nvSpPr>
          <p:spPr>
            <a:xfrm>
              <a:off x="1982375" y="6496998"/>
              <a:ext cx="308206" cy="215444"/>
            </a:xfrm>
            <a:prstGeom prst="rect">
              <a:avLst/>
            </a:prstGeom>
            <a:noFill/>
          </p:spPr>
          <p:txBody>
            <a:bodyPr wrap="none" rtlCol="0">
              <a:spAutoFit/>
            </a:bodyPr>
            <a:lstStyle/>
            <a:p>
              <a:pPr defTabSz="685783">
                <a:defRPr/>
              </a:pPr>
              <a:r>
                <a:rPr lang="en-US" sz="450">
                  <a:solidFill>
                    <a:srgbClr val="0099BA"/>
                  </a:solidFill>
                  <a:latin typeface="Montserrat" panose="02000505000000020004" pitchFamily="2" charset="77"/>
                </a:rPr>
                <a:t>®</a:t>
              </a:r>
            </a:p>
          </p:txBody>
        </p:sp>
      </p:grpSp>
      <p:sp>
        <p:nvSpPr>
          <p:cNvPr id="8" name="Rectangle: Rounded Corners 27">
            <a:extLst>
              <a:ext uri="{FF2B5EF4-FFF2-40B4-BE49-F238E27FC236}">
                <a16:creationId xmlns:a16="http://schemas.microsoft.com/office/drawing/2014/main" id="{0FB2C959-5DA6-3022-BA1B-32808AA9314D}"/>
              </a:ext>
            </a:extLst>
          </p:cNvPr>
          <p:cNvSpPr/>
          <p:nvPr/>
        </p:nvSpPr>
        <p:spPr>
          <a:xfrm>
            <a:off x="578791" y="2262189"/>
            <a:ext cx="2404432" cy="2602735"/>
          </a:xfrm>
          <a:prstGeom prst="roundRect">
            <a:avLst>
              <a:gd name="adj" fmla="val 4639"/>
            </a:avLst>
          </a:prstGeom>
          <a:gradFill>
            <a:gsLst>
              <a:gs pos="0">
                <a:schemeClr val="accent1">
                  <a:alpha val="80000"/>
                </a:schemeClr>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srgbClr val="FFFFFF"/>
              </a:solidFill>
              <a:latin typeface="Open Sans"/>
            </a:endParaRPr>
          </a:p>
        </p:txBody>
      </p:sp>
      <p:sp>
        <p:nvSpPr>
          <p:cNvPr id="10" name="TextBox 9">
            <a:extLst>
              <a:ext uri="{FF2B5EF4-FFF2-40B4-BE49-F238E27FC236}">
                <a16:creationId xmlns:a16="http://schemas.microsoft.com/office/drawing/2014/main" id="{815EEC02-8546-50B9-39B5-04DAEE33BE12}"/>
              </a:ext>
            </a:extLst>
          </p:cNvPr>
          <p:cNvSpPr txBox="1"/>
          <p:nvPr/>
        </p:nvSpPr>
        <p:spPr>
          <a:xfrm>
            <a:off x="823111" y="3000256"/>
            <a:ext cx="1770999" cy="1015663"/>
          </a:xfrm>
          <a:prstGeom prst="rect">
            <a:avLst/>
          </a:prstGeom>
          <a:noFill/>
        </p:spPr>
        <p:txBody>
          <a:bodyPr wrap="none" rtlCol="0">
            <a:spAutoFit/>
          </a:bodyPr>
          <a:lstStyle/>
          <a:p>
            <a:pPr algn="ctr" defTabSz="685783">
              <a:defRPr/>
            </a:pPr>
            <a:r>
              <a:rPr lang="en-US" sz="1500" b="1" spc="23" dirty="0">
                <a:solidFill>
                  <a:srgbClr val="FFFFFF"/>
                </a:solidFill>
                <a:latin typeface="Montserrat SemiBold" pitchFamily="2" charset="77"/>
              </a:rPr>
              <a:t>Confirm</a:t>
            </a:r>
          </a:p>
          <a:p>
            <a:pPr algn="ctr" defTabSz="685783">
              <a:defRPr/>
            </a:pPr>
            <a:r>
              <a:rPr lang="en-US" sz="1500" b="1" spc="23" dirty="0">
                <a:solidFill>
                  <a:srgbClr val="FFFFFF"/>
                </a:solidFill>
                <a:latin typeface="Montserrat SemiBold" pitchFamily="2" charset="77"/>
              </a:rPr>
              <a:t>Confidentiality</a:t>
            </a:r>
          </a:p>
          <a:p>
            <a:pPr algn="ctr" defTabSz="685783">
              <a:defRPr/>
            </a:pPr>
            <a:r>
              <a:rPr lang="en-US" sz="1500" b="1" spc="23" dirty="0">
                <a:solidFill>
                  <a:srgbClr val="FFFFFF"/>
                </a:solidFill>
                <a:latin typeface="Montserrat SemiBold" pitchFamily="2" charset="77"/>
              </a:rPr>
              <a:t>a</a:t>
            </a:r>
            <a:r>
              <a:rPr lang="en-US" sz="1500" b="1" spc="23" dirty="0" err="1">
                <a:solidFill>
                  <a:srgbClr val="FFFFFF"/>
                </a:solidFill>
                <a:latin typeface="Montserrat SemiBold" pitchFamily="2" charset="77"/>
              </a:rPr>
              <a:t>greement</a:t>
            </a:r>
            <a:r>
              <a:rPr lang="en-US" sz="1500" b="1" spc="23" dirty="0">
                <a:solidFill>
                  <a:srgbClr val="FFFFFF"/>
                </a:solidFill>
                <a:latin typeface="Montserrat SemiBold" pitchFamily="2" charset="77"/>
              </a:rPr>
              <a:t> </a:t>
            </a:r>
          </a:p>
          <a:p>
            <a:pPr algn="ctr" defTabSz="685783">
              <a:defRPr/>
            </a:pPr>
            <a:r>
              <a:rPr lang="en-US" sz="1500" b="1" spc="23" dirty="0">
                <a:solidFill>
                  <a:srgbClr val="FFFFFF"/>
                </a:solidFill>
                <a:latin typeface="Montserrat SemiBold" pitchFamily="2" charset="77"/>
              </a:rPr>
              <a:t>received &amp; read</a:t>
            </a:r>
          </a:p>
        </p:txBody>
      </p:sp>
    </p:spTree>
    <p:extLst>
      <p:ext uri="{BB962C8B-B14F-4D97-AF65-F5344CB8AC3E}">
        <p14:creationId xmlns:p14="http://schemas.microsoft.com/office/powerpoint/2010/main" val="3236473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p:bldP spid="8"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6264A-9B15-CCE9-39B6-6F1F682954C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7972082-1272-1C43-4CEA-AD154881F3D0}"/>
              </a:ext>
            </a:extLst>
          </p:cNvPr>
          <p:cNvSpPr>
            <a:spLocks noGrp="1"/>
          </p:cNvSpPr>
          <p:nvPr>
            <p:ph idx="1"/>
          </p:nvPr>
        </p:nvSpPr>
        <p:spPr/>
        <p:txBody>
          <a:bodyPr/>
          <a:lstStyle/>
          <a:p>
            <a:endParaRPr lang="en-GB"/>
          </a:p>
        </p:txBody>
      </p:sp>
      <p:sp>
        <p:nvSpPr>
          <p:cNvPr id="4" name="Text Placeholder 3">
            <a:extLst>
              <a:ext uri="{FF2B5EF4-FFF2-40B4-BE49-F238E27FC236}">
                <a16:creationId xmlns:a16="http://schemas.microsoft.com/office/drawing/2014/main" id="{396FDEA9-8D15-1FAA-8D96-81E3FE8D1154}"/>
              </a:ext>
            </a:extLst>
          </p:cNvPr>
          <p:cNvSpPr>
            <a:spLocks noGrp="1"/>
          </p:cNvSpPr>
          <p:nvPr>
            <p:ph type="body" sz="half" idx="2"/>
          </p:nvPr>
        </p:nvSpPr>
        <p:spPr/>
        <p:txBody>
          <a:bodyPr/>
          <a:lstStyle/>
          <a:p>
            <a:endParaRPr lang="en-GB"/>
          </a:p>
        </p:txBody>
      </p:sp>
      <p:pic>
        <p:nvPicPr>
          <p:cNvPr id="1028" name="Picture 4">
            <a:extLst>
              <a:ext uri="{FF2B5EF4-FFF2-40B4-BE49-F238E27FC236}">
                <a16:creationId xmlns:a16="http://schemas.microsoft.com/office/drawing/2014/main" id="{8D7605B0-909D-526B-EF60-E35B2E6C25D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5315" y="742950"/>
            <a:ext cx="9274628" cy="5796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102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E41A1507-3D0B-BF70-B969-99AC0DA78782}"/>
              </a:ext>
            </a:extLst>
          </p:cNvPr>
          <p:cNvSpPr>
            <a:spLocks noGrp="1"/>
          </p:cNvSpPr>
          <p:nvPr>
            <p:ph idx="1"/>
          </p:nvPr>
        </p:nvSpPr>
        <p:spPr>
          <a:xfrm>
            <a:off x="529520" y="1332639"/>
            <a:ext cx="5201808" cy="1377163"/>
          </a:xfrm>
        </p:spPr>
        <p:txBody>
          <a:bodyPr>
            <a:noAutofit/>
          </a:bodyPr>
          <a:lstStyle/>
          <a:p>
            <a:pPr marL="0" indent="0" algn="ctr">
              <a:buNone/>
            </a:pPr>
            <a:r>
              <a:rPr lang="en-GB" sz="2700" b="1" dirty="0">
                <a:solidFill>
                  <a:srgbClr val="111579"/>
                </a:solidFill>
              </a:rPr>
              <a:t>COMPLICATIONS ARE </a:t>
            </a:r>
            <a:r>
              <a:rPr lang="en-GB" sz="3000" b="1" dirty="0">
                <a:solidFill>
                  <a:srgbClr val="FF0000"/>
                </a:solidFill>
              </a:rPr>
              <a:t>NOT</a:t>
            </a:r>
            <a:endParaRPr lang="en-GB" sz="2700" b="1" dirty="0">
              <a:solidFill>
                <a:srgbClr val="FF0000"/>
              </a:solidFill>
            </a:endParaRPr>
          </a:p>
          <a:p>
            <a:pPr marL="0" indent="0" algn="ctr">
              <a:buNone/>
            </a:pPr>
            <a:r>
              <a:rPr lang="en-GB" sz="4500" b="1" dirty="0">
                <a:solidFill>
                  <a:srgbClr val="111579"/>
                </a:solidFill>
                <a:latin typeface="+mj-lt"/>
              </a:rPr>
              <a:t>INEVITABLE</a:t>
            </a:r>
            <a:endParaRPr lang="en-GB" sz="2700" b="1" dirty="0">
              <a:solidFill>
                <a:srgbClr val="111579"/>
              </a:solidFill>
              <a:latin typeface="+mj-lt"/>
            </a:endParaRPr>
          </a:p>
        </p:txBody>
      </p:sp>
      <p:sp>
        <p:nvSpPr>
          <p:cNvPr id="4" name="Text Placeholder 3">
            <a:extLst>
              <a:ext uri="{FF2B5EF4-FFF2-40B4-BE49-F238E27FC236}">
                <a16:creationId xmlns:a16="http://schemas.microsoft.com/office/drawing/2014/main" id="{E9B8A7A7-83BE-C270-12E1-857CA68A9D28}"/>
              </a:ext>
            </a:extLst>
          </p:cNvPr>
          <p:cNvSpPr>
            <a:spLocks noGrp="1"/>
          </p:cNvSpPr>
          <p:nvPr>
            <p:ph type="body" sz="half" idx="2"/>
          </p:nvPr>
        </p:nvSpPr>
        <p:spPr>
          <a:xfrm>
            <a:off x="6343651" y="1256363"/>
            <a:ext cx="2371472" cy="4356516"/>
          </a:xfrm>
        </p:spPr>
        <p:txBody>
          <a:bodyPr>
            <a:normAutofit/>
          </a:bodyPr>
          <a:lstStyle/>
          <a:p>
            <a:pPr>
              <a:lnSpc>
                <a:spcPct val="100000"/>
              </a:lnSpc>
            </a:pPr>
            <a:r>
              <a:rPr lang="en-US" dirty="0"/>
              <a:t>Keeping </a:t>
            </a:r>
            <a:r>
              <a:rPr lang="en-US" b="1" dirty="0"/>
              <a:t>blood sugar</a:t>
            </a:r>
            <a:r>
              <a:rPr lang="en-US" dirty="0"/>
              <a:t>, </a:t>
            </a:r>
            <a:r>
              <a:rPr lang="en-US" b="1" dirty="0"/>
              <a:t>blood pressure </a:t>
            </a:r>
            <a:r>
              <a:rPr lang="en-US" dirty="0"/>
              <a:t>and </a:t>
            </a:r>
            <a:r>
              <a:rPr lang="en-US" b="1" dirty="0"/>
              <a:t>blood fats</a:t>
            </a:r>
            <a:r>
              <a:rPr lang="en-US" dirty="0"/>
              <a:t> under control will hugely help to reduce your risk of developing complications. </a:t>
            </a:r>
          </a:p>
          <a:p>
            <a:endParaRPr lang="en-US" dirty="0"/>
          </a:p>
          <a:p>
            <a:r>
              <a:rPr lang="en-US" dirty="0"/>
              <a:t>Attend your diabetes health checks regularly.</a:t>
            </a:r>
          </a:p>
          <a:p>
            <a:endParaRPr lang="en-US" dirty="0"/>
          </a:p>
          <a:p>
            <a:r>
              <a:rPr lang="en-US" dirty="0"/>
              <a:t>You can prevent or delay the complications of diabetes. </a:t>
            </a:r>
          </a:p>
          <a:p>
            <a:endParaRPr lang="en-US" dirty="0"/>
          </a:p>
          <a:p>
            <a:r>
              <a:rPr lang="en-US" dirty="0"/>
              <a:t>It’s all about managing your diabetes well.</a:t>
            </a:r>
            <a:endParaRPr lang="en-GB" dirty="0"/>
          </a:p>
        </p:txBody>
      </p:sp>
      <p:grpSp>
        <p:nvGrpSpPr>
          <p:cNvPr id="10" name="Group 9">
            <a:extLst>
              <a:ext uri="{FF2B5EF4-FFF2-40B4-BE49-F238E27FC236}">
                <a16:creationId xmlns:a16="http://schemas.microsoft.com/office/drawing/2014/main" id="{BF96B96B-D9AC-71C3-38D1-E60EEE1E9704}"/>
              </a:ext>
            </a:extLst>
          </p:cNvPr>
          <p:cNvGrpSpPr/>
          <p:nvPr/>
        </p:nvGrpSpPr>
        <p:grpSpPr>
          <a:xfrm>
            <a:off x="614132" y="2656157"/>
            <a:ext cx="5169113" cy="2869205"/>
            <a:chOff x="164891" y="277317"/>
            <a:chExt cx="5512633" cy="2829393"/>
          </a:xfrm>
        </p:grpSpPr>
        <p:pic>
          <p:nvPicPr>
            <p:cNvPr id="3074" name="Picture 2">
              <a:extLst>
                <a:ext uri="{FF2B5EF4-FFF2-40B4-BE49-F238E27FC236}">
                  <a16:creationId xmlns:a16="http://schemas.microsoft.com/office/drawing/2014/main" id="{99CDC7AB-6199-1539-3893-4D6C322C90DD}"/>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48" t="3939" r="3361" b="33375"/>
            <a:stretch/>
          </p:blipFill>
          <p:spPr bwMode="auto">
            <a:xfrm>
              <a:off x="164891" y="277317"/>
              <a:ext cx="3755037" cy="28293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5C43A131-269C-2B68-5C59-0FC28FEB8E2A}"/>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48" t="63884" r="47167" b="3403"/>
            <a:stretch/>
          </p:blipFill>
          <p:spPr bwMode="auto">
            <a:xfrm>
              <a:off x="3680085" y="277318"/>
              <a:ext cx="1997439" cy="14765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B5BA3C53-7EAA-95A9-95C6-14A370C3C040}"/>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314" t="63884" r="3361" b="3403"/>
            <a:stretch/>
          </p:blipFill>
          <p:spPr bwMode="auto">
            <a:xfrm>
              <a:off x="3778769" y="1630180"/>
              <a:ext cx="1898755" cy="14765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6910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33FE-5FA8-BB47-1107-A503AF14A466}"/>
              </a:ext>
            </a:extLst>
          </p:cNvPr>
          <p:cNvSpPr>
            <a:spLocks noGrp="1"/>
          </p:cNvSpPr>
          <p:nvPr>
            <p:ph type="title"/>
          </p:nvPr>
        </p:nvSpPr>
        <p:spPr/>
        <p:txBody>
          <a:bodyPr>
            <a:normAutofit fontScale="90000"/>
          </a:bodyPr>
          <a:lstStyle/>
          <a:p>
            <a:r>
              <a:rPr lang="en-GB" dirty="0"/>
              <a:t>🗣️ Your Thoughts Before We Finish</a:t>
            </a:r>
          </a:p>
        </p:txBody>
      </p:sp>
      <p:pic>
        <p:nvPicPr>
          <p:cNvPr id="4" name="Content Placeholder 3">
            <a:extLst>
              <a:ext uri="{FF2B5EF4-FFF2-40B4-BE49-F238E27FC236}">
                <a16:creationId xmlns:a16="http://schemas.microsoft.com/office/drawing/2014/main" id="{931FDA97-6EEC-1AEC-7C9C-DBDE2738AADE}"/>
              </a:ext>
            </a:extLst>
          </p:cNvPr>
          <p:cNvPicPr>
            <a:picLocks noGrp="1" noChangeAspect="1"/>
          </p:cNvPicPr>
          <p:nvPr>
            <p:ph idx="1"/>
          </p:nvPr>
        </p:nvPicPr>
        <p:blipFill>
          <a:blip r:embed="rId2"/>
          <a:stretch>
            <a:fillRect/>
          </a:stretch>
        </p:blipFill>
        <p:spPr>
          <a:xfrm>
            <a:off x="2309018" y="1600200"/>
            <a:ext cx="4525963" cy="4525963"/>
          </a:xfrm>
          <a:prstGeom prst="rect">
            <a:avLst/>
          </a:prstGeom>
        </p:spPr>
      </p:pic>
      <p:sp>
        <p:nvSpPr>
          <p:cNvPr id="8" name="TextBox 7">
            <a:extLst>
              <a:ext uri="{FF2B5EF4-FFF2-40B4-BE49-F238E27FC236}">
                <a16:creationId xmlns:a16="http://schemas.microsoft.com/office/drawing/2014/main" id="{82E65721-F7BB-8E00-A593-235D29D8E318}"/>
              </a:ext>
            </a:extLst>
          </p:cNvPr>
          <p:cNvSpPr txBox="1"/>
          <p:nvPr/>
        </p:nvSpPr>
        <p:spPr>
          <a:xfrm>
            <a:off x="2419350" y="5939393"/>
            <a:ext cx="4572000" cy="369332"/>
          </a:xfrm>
          <a:prstGeom prst="rect">
            <a:avLst/>
          </a:prstGeom>
          <a:noFill/>
        </p:spPr>
        <p:txBody>
          <a:bodyPr wrap="square">
            <a:spAutoFit/>
          </a:bodyPr>
          <a:lstStyle/>
          <a:p>
            <a:r>
              <a:rPr lang="en-GB" b="0" i="0" dirty="0">
                <a:solidFill>
                  <a:srgbClr val="000000"/>
                </a:solidFill>
                <a:effectLst/>
                <a:latin typeface="Calibri" panose="020F0502020204030204" pitchFamily="34" charset="0"/>
              </a:rPr>
              <a:t> </a:t>
            </a:r>
            <a:r>
              <a:rPr lang="en-GB" b="0" i="0" dirty="0">
                <a:effectLst/>
                <a:latin typeface="Calibri" panose="020F0502020204030204" pitchFamily="34" charset="0"/>
                <a:hlinkClick r:id="rId3" tooltip="Original URL: https://forms.gle/ZAcjo8Vk1MFBAThD7. Click or tap if you trust this link."/>
              </a:rPr>
              <a:t>https://forms.gle/ZAcjo8Vk1MFBAThD7</a:t>
            </a:r>
            <a:r>
              <a:rPr lang="en-GB" b="0" i="0" dirty="0">
                <a:solidFill>
                  <a:srgbClr val="000000"/>
                </a:solidFill>
                <a:effectLst/>
                <a:latin typeface="Calibri" panose="020F0502020204030204" pitchFamily="34" charset="0"/>
              </a:rPr>
              <a:t> </a:t>
            </a:r>
            <a:endParaRPr lang="en-GB" dirty="0"/>
          </a:p>
        </p:txBody>
      </p:sp>
    </p:spTree>
    <p:extLst>
      <p:ext uri="{BB962C8B-B14F-4D97-AF65-F5344CB8AC3E}">
        <p14:creationId xmlns:p14="http://schemas.microsoft.com/office/powerpoint/2010/main" val="3107732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E8CF00E-E00E-4F7A-948A-ABE781BFB821}"/>
              </a:ext>
            </a:extLst>
          </p:cNvPr>
          <p:cNvSpPr/>
          <p:nvPr/>
        </p:nvSpPr>
        <p:spPr>
          <a:xfrm>
            <a:off x="4151041" y="5644094"/>
            <a:ext cx="1566715" cy="17280"/>
          </a:xfrm>
          <a:custGeom>
            <a:avLst/>
            <a:gdLst>
              <a:gd name="connsiteX0" fmla="*/ 0 w 2088953"/>
              <a:gd name="connsiteY0" fmla="*/ 0 h 23040"/>
              <a:gd name="connsiteX1" fmla="*/ 2088953 w 2088953"/>
              <a:gd name="connsiteY1" fmla="*/ 23040 h 23040"/>
              <a:gd name="connsiteX2" fmla="*/ 2088953 w 2088953"/>
              <a:gd name="connsiteY2" fmla="*/ 23040 h 23040"/>
              <a:gd name="connsiteX3" fmla="*/ 0 w 2088953"/>
              <a:gd name="connsiteY3" fmla="*/ 0 h 23040"/>
            </a:gdLst>
            <a:ahLst/>
            <a:cxnLst>
              <a:cxn ang="0">
                <a:pos x="connsiteX0" y="connsiteY0"/>
              </a:cxn>
              <a:cxn ang="0">
                <a:pos x="connsiteX1" y="connsiteY1"/>
              </a:cxn>
              <a:cxn ang="0">
                <a:pos x="connsiteX2" y="connsiteY2"/>
              </a:cxn>
              <a:cxn ang="0">
                <a:pos x="connsiteX3" y="connsiteY3"/>
              </a:cxn>
            </a:cxnLst>
            <a:rect l="l" t="t" r="r" b="b"/>
            <a:pathLst>
              <a:path w="2088953" h="23040">
                <a:moveTo>
                  <a:pt x="0" y="0"/>
                </a:moveTo>
                <a:lnTo>
                  <a:pt x="2088953" y="23040"/>
                </a:lnTo>
                <a:lnTo>
                  <a:pt x="2088953" y="23040"/>
                </a:lnTo>
                <a:lnTo>
                  <a:pt x="0" y="0"/>
                </a:lnTo>
                <a:close/>
              </a:path>
            </a:pathLst>
          </a:cu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srgbClr val="FFFFFF"/>
              </a:solidFill>
              <a:latin typeface="Open Sans"/>
            </a:endParaRPr>
          </a:p>
        </p:txBody>
      </p:sp>
      <p:sp>
        <p:nvSpPr>
          <p:cNvPr id="30" name="Rectangle 2">
            <a:extLst>
              <a:ext uri="{FF2B5EF4-FFF2-40B4-BE49-F238E27FC236}">
                <a16:creationId xmlns:a16="http://schemas.microsoft.com/office/drawing/2014/main" id="{680A845A-9FDF-43F9-9F76-0C29B5083418}"/>
              </a:ext>
            </a:extLst>
          </p:cNvPr>
          <p:cNvSpPr/>
          <p:nvPr/>
        </p:nvSpPr>
        <p:spPr>
          <a:xfrm>
            <a:off x="0" y="4158391"/>
            <a:ext cx="9144000" cy="1842361"/>
          </a:xfrm>
          <a:custGeom>
            <a:avLst/>
            <a:gdLst>
              <a:gd name="connsiteX0" fmla="*/ 0 w 12192000"/>
              <a:gd name="connsiteY0" fmla="*/ 0 h 2211699"/>
              <a:gd name="connsiteX1" fmla="*/ 12192000 w 12192000"/>
              <a:gd name="connsiteY1" fmla="*/ 0 h 2211699"/>
              <a:gd name="connsiteX2" fmla="*/ 12192000 w 12192000"/>
              <a:gd name="connsiteY2" fmla="*/ 2211699 h 2211699"/>
              <a:gd name="connsiteX3" fmla="*/ 0 w 12192000"/>
              <a:gd name="connsiteY3" fmla="*/ 2211699 h 2211699"/>
              <a:gd name="connsiteX4" fmla="*/ 0 w 12192000"/>
              <a:gd name="connsiteY4" fmla="*/ 0 h 2211699"/>
              <a:gd name="connsiteX0" fmla="*/ 0 w 12192000"/>
              <a:gd name="connsiteY0" fmla="*/ 185979 h 2397678"/>
              <a:gd name="connsiteX1" fmla="*/ 12192000 w 12192000"/>
              <a:gd name="connsiteY1" fmla="*/ 0 h 2397678"/>
              <a:gd name="connsiteX2" fmla="*/ 12192000 w 12192000"/>
              <a:gd name="connsiteY2" fmla="*/ 2397678 h 2397678"/>
              <a:gd name="connsiteX3" fmla="*/ 0 w 12192000"/>
              <a:gd name="connsiteY3" fmla="*/ 2397678 h 2397678"/>
              <a:gd name="connsiteX4" fmla="*/ 0 w 12192000"/>
              <a:gd name="connsiteY4" fmla="*/ 185979 h 2397678"/>
              <a:gd name="connsiteX0" fmla="*/ 0 w 12192000"/>
              <a:gd name="connsiteY0" fmla="*/ 185979 h 2397678"/>
              <a:gd name="connsiteX1" fmla="*/ 7330698 w 12192000"/>
              <a:gd name="connsiteY1" fmla="*/ 61993 h 2397678"/>
              <a:gd name="connsiteX2" fmla="*/ 12192000 w 12192000"/>
              <a:gd name="connsiteY2" fmla="*/ 0 h 2397678"/>
              <a:gd name="connsiteX3" fmla="*/ 12192000 w 12192000"/>
              <a:gd name="connsiteY3" fmla="*/ 2397678 h 2397678"/>
              <a:gd name="connsiteX4" fmla="*/ 0 w 12192000"/>
              <a:gd name="connsiteY4" fmla="*/ 2397678 h 2397678"/>
              <a:gd name="connsiteX5" fmla="*/ 0 w 12192000"/>
              <a:gd name="connsiteY5" fmla="*/ 185979 h 2397678"/>
              <a:gd name="connsiteX0" fmla="*/ 0 w 12192000"/>
              <a:gd name="connsiteY0" fmla="*/ 185979 h 2397678"/>
              <a:gd name="connsiteX1" fmla="*/ 7268704 w 12192000"/>
              <a:gd name="connsiteY1" fmla="*/ 1596325 h 2397678"/>
              <a:gd name="connsiteX2" fmla="*/ 12192000 w 12192000"/>
              <a:gd name="connsiteY2" fmla="*/ 0 h 2397678"/>
              <a:gd name="connsiteX3" fmla="*/ 12192000 w 12192000"/>
              <a:gd name="connsiteY3" fmla="*/ 2397678 h 2397678"/>
              <a:gd name="connsiteX4" fmla="*/ 0 w 12192000"/>
              <a:gd name="connsiteY4" fmla="*/ 2397678 h 2397678"/>
              <a:gd name="connsiteX5" fmla="*/ 0 w 12192000"/>
              <a:gd name="connsiteY5" fmla="*/ 185979 h 2397678"/>
              <a:gd name="connsiteX0" fmla="*/ 0 w 12192000"/>
              <a:gd name="connsiteY0" fmla="*/ 185979 h 2397678"/>
              <a:gd name="connsiteX1" fmla="*/ 7268704 w 12192000"/>
              <a:gd name="connsiteY1" fmla="*/ 1596325 h 2397678"/>
              <a:gd name="connsiteX2" fmla="*/ 12192000 w 12192000"/>
              <a:gd name="connsiteY2" fmla="*/ 0 h 2397678"/>
              <a:gd name="connsiteX3" fmla="*/ 12192000 w 12192000"/>
              <a:gd name="connsiteY3" fmla="*/ 2397678 h 2397678"/>
              <a:gd name="connsiteX4" fmla="*/ 0 w 12192000"/>
              <a:gd name="connsiteY4" fmla="*/ 2397678 h 2397678"/>
              <a:gd name="connsiteX5" fmla="*/ 0 w 12192000"/>
              <a:gd name="connsiteY5" fmla="*/ 185979 h 2397678"/>
              <a:gd name="connsiteX0" fmla="*/ 0 w 12192000"/>
              <a:gd name="connsiteY0" fmla="*/ 185979 h 2397678"/>
              <a:gd name="connsiteX1" fmla="*/ 7268704 w 12192000"/>
              <a:gd name="connsiteY1" fmla="*/ 1596325 h 2397678"/>
              <a:gd name="connsiteX2" fmla="*/ 12192000 w 12192000"/>
              <a:gd name="connsiteY2" fmla="*/ 0 h 2397678"/>
              <a:gd name="connsiteX3" fmla="*/ 12192000 w 12192000"/>
              <a:gd name="connsiteY3" fmla="*/ 2397678 h 2397678"/>
              <a:gd name="connsiteX4" fmla="*/ 0 w 12192000"/>
              <a:gd name="connsiteY4" fmla="*/ 2397678 h 2397678"/>
              <a:gd name="connsiteX5" fmla="*/ 0 w 12192000"/>
              <a:gd name="connsiteY5" fmla="*/ 185979 h 2397678"/>
              <a:gd name="connsiteX0" fmla="*/ 0 w 12192000"/>
              <a:gd name="connsiteY0" fmla="*/ 185979 h 2397678"/>
              <a:gd name="connsiteX1" fmla="*/ 7268704 w 12192000"/>
              <a:gd name="connsiteY1" fmla="*/ 1596325 h 2397678"/>
              <a:gd name="connsiteX2" fmla="*/ 12192000 w 12192000"/>
              <a:gd name="connsiteY2" fmla="*/ 0 h 2397678"/>
              <a:gd name="connsiteX3" fmla="*/ 12192000 w 12192000"/>
              <a:gd name="connsiteY3" fmla="*/ 2397678 h 2397678"/>
              <a:gd name="connsiteX4" fmla="*/ 0 w 12192000"/>
              <a:gd name="connsiteY4" fmla="*/ 2397678 h 2397678"/>
              <a:gd name="connsiteX5" fmla="*/ 0 w 12192000"/>
              <a:gd name="connsiteY5" fmla="*/ 185979 h 2397678"/>
              <a:gd name="connsiteX0" fmla="*/ 0 w 12192000"/>
              <a:gd name="connsiteY0" fmla="*/ 185979 h 2397678"/>
              <a:gd name="connsiteX1" fmla="*/ 7268704 w 12192000"/>
              <a:gd name="connsiteY1" fmla="*/ 1596325 h 2397678"/>
              <a:gd name="connsiteX2" fmla="*/ 12192000 w 12192000"/>
              <a:gd name="connsiteY2" fmla="*/ 0 h 2397678"/>
              <a:gd name="connsiteX3" fmla="*/ 12192000 w 12192000"/>
              <a:gd name="connsiteY3" fmla="*/ 2397678 h 2397678"/>
              <a:gd name="connsiteX4" fmla="*/ 0 w 12192000"/>
              <a:gd name="connsiteY4" fmla="*/ 2397678 h 2397678"/>
              <a:gd name="connsiteX5" fmla="*/ 0 w 12192000"/>
              <a:gd name="connsiteY5" fmla="*/ 185979 h 239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397678">
                <a:moveTo>
                  <a:pt x="0" y="185979"/>
                </a:moveTo>
                <a:cubicBezTo>
                  <a:pt x="2422901" y="656094"/>
                  <a:pt x="4558222" y="1418210"/>
                  <a:pt x="7268704" y="1596325"/>
                </a:cubicBezTo>
                <a:cubicBezTo>
                  <a:pt x="9979186" y="1774440"/>
                  <a:pt x="10969356" y="795579"/>
                  <a:pt x="12192000" y="0"/>
                </a:cubicBezTo>
                <a:lnTo>
                  <a:pt x="12192000" y="2397678"/>
                </a:lnTo>
                <a:lnTo>
                  <a:pt x="0" y="2397678"/>
                </a:lnTo>
                <a:lnTo>
                  <a:pt x="0" y="185979"/>
                </a:lnTo>
                <a:close/>
              </a:path>
            </a:pathLst>
          </a:cu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srgbClr val="FFFFFF"/>
              </a:solidFill>
              <a:latin typeface="Open Sans"/>
            </a:endParaRPr>
          </a:p>
        </p:txBody>
      </p:sp>
      <p:grpSp>
        <p:nvGrpSpPr>
          <p:cNvPr id="31" name="Group 30">
            <a:extLst>
              <a:ext uri="{FF2B5EF4-FFF2-40B4-BE49-F238E27FC236}">
                <a16:creationId xmlns:a16="http://schemas.microsoft.com/office/drawing/2014/main" id="{A979B434-96FF-4FCB-A0BE-A97C30A6FBEC}"/>
              </a:ext>
            </a:extLst>
          </p:cNvPr>
          <p:cNvGrpSpPr/>
          <p:nvPr/>
        </p:nvGrpSpPr>
        <p:grpSpPr>
          <a:xfrm>
            <a:off x="-11575" y="3105879"/>
            <a:ext cx="9155574" cy="2347558"/>
            <a:chOff x="2226933" y="3729534"/>
            <a:chExt cx="5821810" cy="3130078"/>
          </a:xfrm>
        </p:grpSpPr>
        <p:sp>
          <p:nvSpPr>
            <p:cNvPr id="32" name="TextBox 31">
              <a:extLst>
                <a:ext uri="{FF2B5EF4-FFF2-40B4-BE49-F238E27FC236}">
                  <a16:creationId xmlns:a16="http://schemas.microsoft.com/office/drawing/2014/main" id="{E095ACFC-9B02-469F-912F-FD404252FEBC}"/>
                </a:ext>
              </a:extLst>
            </p:cNvPr>
            <p:cNvSpPr txBox="1"/>
            <p:nvPr/>
          </p:nvSpPr>
          <p:spPr>
            <a:xfrm>
              <a:off x="2226933" y="3729534"/>
              <a:ext cx="5821810" cy="1600439"/>
            </a:xfrm>
            <a:prstGeom prst="rect">
              <a:avLst/>
            </a:prstGeom>
            <a:noFill/>
          </p:spPr>
          <p:txBody>
            <a:bodyPr wrap="square" rtlCol="0">
              <a:spAutoFit/>
            </a:bodyPr>
            <a:lstStyle/>
            <a:p>
              <a:pPr algn="ctr" defTabSz="685783"/>
              <a:r>
                <a:rPr lang="en-US" sz="2400" b="1" dirty="0">
                  <a:solidFill>
                    <a:srgbClr val="3092B0"/>
                  </a:solidFill>
                  <a:latin typeface="Montserrat SemiBold" pitchFamily="2" charset="77"/>
                </a:rPr>
                <a:t>Your Facilitator is </a:t>
              </a:r>
              <a:r>
                <a:rPr lang="en-US" sz="2400" b="1" dirty="0">
                  <a:solidFill>
                    <a:srgbClr val="3092B0"/>
                  </a:solidFill>
                  <a:highlight>
                    <a:srgbClr val="FFFF00"/>
                  </a:highlight>
                  <a:latin typeface="Montserrat SemiBold" pitchFamily="2" charset="77"/>
                </a:rPr>
                <a:t>Anu Ramakrishnan</a:t>
              </a:r>
            </a:p>
            <a:p>
              <a:pPr algn="ctr" defTabSz="685783"/>
              <a:endParaRPr lang="en-US" sz="2400" b="1" dirty="0">
                <a:solidFill>
                  <a:srgbClr val="3092B0"/>
                </a:solidFill>
                <a:highlight>
                  <a:srgbClr val="FFFF00"/>
                </a:highlight>
                <a:latin typeface="Montserrat" panose="02000505000000020004" pitchFamily="2" charset="77"/>
              </a:endParaRPr>
            </a:p>
            <a:p>
              <a:pPr algn="ctr" defTabSz="685783"/>
              <a:r>
                <a:rPr lang="en-US" sz="2400" b="1" dirty="0">
                  <a:solidFill>
                    <a:srgbClr val="3092B0"/>
                  </a:solidFill>
                  <a:latin typeface="Montserrat SemiBold" pitchFamily="2" charset="77"/>
                </a:rPr>
                <a:t>Your Clinician is </a:t>
              </a:r>
              <a:r>
                <a:rPr lang="en-US" sz="2400" b="1" dirty="0">
                  <a:solidFill>
                    <a:srgbClr val="3092B0"/>
                  </a:solidFill>
                  <a:highlight>
                    <a:srgbClr val="FFFF00"/>
                  </a:highlight>
                  <a:latin typeface="Montserrat SemiBold" pitchFamily="2" charset="77"/>
                </a:rPr>
                <a:t>Jahnavi Veeramasuneni</a:t>
              </a:r>
            </a:p>
          </p:txBody>
        </p:sp>
        <p:sp>
          <p:nvSpPr>
            <p:cNvPr id="33" name="TextBox 32">
              <a:extLst>
                <a:ext uri="{FF2B5EF4-FFF2-40B4-BE49-F238E27FC236}">
                  <a16:creationId xmlns:a16="http://schemas.microsoft.com/office/drawing/2014/main" id="{28B9ADAE-C9CE-4A10-941C-4174972F5434}"/>
                </a:ext>
              </a:extLst>
            </p:cNvPr>
            <p:cNvSpPr txBox="1"/>
            <p:nvPr/>
          </p:nvSpPr>
          <p:spPr>
            <a:xfrm>
              <a:off x="5806655" y="6521057"/>
              <a:ext cx="2242088" cy="338555"/>
            </a:xfrm>
            <a:prstGeom prst="rect">
              <a:avLst/>
            </a:prstGeom>
            <a:noFill/>
          </p:spPr>
          <p:txBody>
            <a:bodyPr wrap="square" rtlCol="0">
              <a:spAutoFit/>
            </a:bodyPr>
            <a:lstStyle/>
            <a:p>
              <a:pPr defTabSz="685783"/>
              <a:endParaRPr lang="en-US" sz="1050" dirty="0">
                <a:solidFill>
                  <a:srgbClr val="FFFFFF"/>
                </a:solidFill>
                <a:latin typeface="Montserrat" panose="02000505000000020004" pitchFamily="2" charset="77"/>
              </a:endParaRPr>
            </a:p>
          </p:txBody>
        </p:sp>
      </p:grpSp>
      <p:sp>
        <p:nvSpPr>
          <p:cNvPr id="2" name="TextBox 1">
            <a:extLst>
              <a:ext uri="{FF2B5EF4-FFF2-40B4-BE49-F238E27FC236}">
                <a16:creationId xmlns:a16="http://schemas.microsoft.com/office/drawing/2014/main" id="{73C33128-C489-B644-8995-F6572040B28F}"/>
              </a:ext>
            </a:extLst>
          </p:cNvPr>
          <p:cNvSpPr txBox="1"/>
          <p:nvPr/>
        </p:nvSpPr>
        <p:spPr>
          <a:xfrm>
            <a:off x="2" y="943046"/>
            <a:ext cx="9143999" cy="1015663"/>
          </a:xfrm>
          <a:prstGeom prst="rect">
            <a:avLst/>
          </a:prstGeom>
          <a:noFill/>
        </p:spPr>
        <p:txBody>
          <a:bodyPr wrap="square" rtlCol="0">
            <a:spAutoFit/>
          </a:bodyPr>
          <a:lstStyle/>
          <a:p>
            <a:pPr algn="ctr" defTabSz="685783"/>
            <a:r>
              <a:rPr lang="en-US" sz="3000" dirty="0">
                <a:solidFill>
                  <a:srgbClr val="0099BA"/>
                </a:solidFill>
                <a:latin typeface="Montserrat" panose="02000505000000020004" pitchFamily="2" charset="77"/>
              </a:rPr>
              <a:t>Welcome to our Diabetes</a:t>
            </a:r>
          </a:p>
          <a:p>
            <a:pPr algn="ctr" defTabSz="685783"/>
            <a:r>
              <a:rPr lang="en-US" sz="3000" dirty="0">
                <a:solidFill>
                  <a:srgbClr val="0099BA"/>
                </a:solidFill>
                <a:latin typeface="Montserrat" panose="02000505000000020004" pitchFamily="2" charset="77"/>
              </a:rPr>
              <a:t>Virtual Group Consultation</a:t>
            </a:r>
          </a:p>
        </p:txBody>
      </p:sp>
    </p:spTree>
    <p:extLst>
      <p:ext uri="{BB962C8B-B14F-4D97-AF65-F5344CB8AC3E}">
        <p14:creationId xmlns:p14="http://schemas.microsoft.com/office/powerpoint/2010/main" val="1199256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C4AE32D7-0A12-4E37-9FF2-E287F2AB67AC}"/>
              </a:ext>
            </a:extLst>
          </p:cNvPr>
          <p:cNvGrpSpPr/>
          <p:nvPr/>
        </p:nvGrpSpPr>
        <p:grpSpPr>
          <a:xfrm>
            <a:off x="451844" y="2176941"/>
            <a:ext cx="2856717" cy="2815666"/>
            <a:chOff x="4474383" y="2498848"/>
            <a:chExt cx="3243233" cy="3196627"/>
          </a:xfrm>
        </p:grpSpPr>
        <p:sp>
          <p:nvSpPr>
            <p:cNvPr id="36" name="Freeform 7">
              <a:extLst>
                <a:ext uri="{FF2B5EF4-FFF2-40B4-BE49-F238E27FC236}">
                  <a16:creationId xmlns:a16="http://schemas.microsoft.com/office/drawing/2014/main" id="{425F510F-AA04-4800-9716-14D8B41CA18B}"/>
                </a:ext>
              </a:extLst>
            </p:cNvPr>
            <p:cNvSpPr>
              <a:spLocks/>
            </p:cNvSpPr>
            <p:nvPr/>
          </p:nvSpPr>
          <p:spPr bwMode="auto">
            <a:xfrm>
              <a:off x="4474383" y="2678909"/>
              <a:ext cx="1313393" cy="2764480"/>
            </a:xfrm>
            <a:custGeom>
              <a:avLst/>
              <a:gdLst>
                <a:gd name="T0" fmla="*/ 276 w 298"/>
                <a:gd name="T1" fmla="*/ 590 h 628"/>
                <a:gd name="T2" fmla="*/ 210 w 298"/>
                <a:gd name="T3" fmla="*/ 628 h 628"/>
                <a:gd name="T4" fmla="*/ 172 w 298"/>
                <a:gd name="T5" fmla="*/ 618 h 628"/>
                <a:gd name="T6" fmla="*/ 0 w 298"/>
                <a:gd name="T7" fmla="*/ 320 h 628"/>
                <a:gd name="T8" fmla="*/ 172 w 298"/>
                <a:gd name="T9" fmla="*/ 21 h 628"/>
                <a:gd name="T10" fmla="*/ 276 w 298"/>
                <a:gd name="T11" fmla="*/ 49 h 628"/>
                <a:gd name="T12" fmla="*/ 249 w 298"/>
                <a:gd name="T13" fmla="*/ 153 h 628"/>
                <a:gd name="T14" fmla="*/ 153 w 298"/>
                <a:gd name="T15" fmla="*/ 320 h 628"/>
                <a:gd name="T16" fmla="*/ 249 w 298"/>
                <a:gd name="T17" fmla="*/ 486 h 628"/>
                <a:gd name="T18" fmla="*/ 276 w 298"/>
                <a:gd name="T19" fmla="*/ 59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8" h="628">
                  <a:moveTo>
                    <a:pt x="276" y="590"/>
                  </a:moveTo>
                  <a:cubicBezTo>
                    <a:pt x="262" y="615"/>
                    <a:pt x="237" y="628"/>
                    <a:pt x="210" y="628"/>
                  </a:cubicBezTo>
                  <a:cubicBezTo>
                    <a:pt x="197" y="628"/>
                    <a:pt x="184" y="625"/>
                    <a:pt x="172" y="618"/>
                  </a:cubicBezTo>
                  <a:cubicBezTo>
                    <a:pt x="64" y="556"/>
                    <a:pt x="0" y="444"/>
                    <a:pt x="0" y="320"/>
                  </a:cubicBezTo>
                  <a:cubicBezTo>
                    <a:pt x="0" y="195"/>
                    <a:pt x="64" y="83"/>
                    <a:pt x="172" y="21"/>
                  </a:cubicBezTo>
                  <a:cubicBezTo>
                    <a:pt x="209" y="0"/>
                    <a:pt x="255" y="13"/>
                    <a:pt x="276" y="49"/>
                  </a:cubicBezTo>
                  <a:cubicBezTo>
                    <a:pt x="298" y="86"/>
                    <a:pt x="285" y="132"/>
                    <a:pt x="249" y="153"/>
                  </a:cubicBezTo>
                  <a:cubicBezTo>
                    <a:pt x="188" y="188"/>
                    <a:pt x="153" y="250"/>
                    <a:pt x="153" y="320"/>
                  </a:cubicBezTo>
                  <a:cubicBezTo>
                    <a:pt x="153" y="389"/>
                    <a:pt x="188" y="451"/>
                    <a:pt x="249" y="486"/>
                  </a:cubicBezTo>
                  <a:cubicBezTo>
                    <a:pt x="285" y="507"/>
                    <a:pt x="298" y="554"/>
                    <a:pt x="276" y="590"/>
                  </a:cubicBezTo>
                </a:path>
              </a:pathLst>
            </a:custGeom>
            <a:solidFill>
              <a:srgbClr val="F4C7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a:endParaRPr lang="en-US" sz="1350">
                <a:solidFill>
                  <a:srgbClr val="7F7F7F"/>
                </a:solidFill>
                <a:latin typeface="Century Gothic"/>
              </a:endParaRPr>
            </a:p>
          </p:txBody>
        </p:sp>
        <p:sp>
          <p:nvSpPr>
            <p:cNvPr id="37" name="Freeform 8">
              <a:extLst>
                <a:ext uri="{FF2B5EF4-FFF2-40B4-BE49-F238E27FC236}">
                  <a16:creationId xmlns:a16="http://schemas.microsoft.com/office/drawing/2014/main" id="{327ED97A-D481-4BEC-9B94-D42E3272D933}"/>
                </a:ext>
              </a:extLst>
            </p:cNvPr>
            <p:cNvSpPr>
              <a:spLocks noEditPoints="1"/>
            </p:cNvSpPr>
            <p:nvPr/>
          </p:nvSpPr>
          <p:spPr bwMode="auto">
            <a:xfrm>
              <a:off x="4474383" y="2727632"/>
              <a:ext cx="1264671" cy="2677626"/>
            </a:xfrm>
            <a:custGeom>
              <a:avLst/>
              <a:gdLst>
                <a:gd name="T0" fmla="*/ 173 w 287"/>
                <a:gd name="T1" fmla="*/ 10 h 608"/>
                <a:gd name="T2" fmla="*/ 172 w 287"/>
                <a:gd name="T3" fmla="*/ 10 h 608"/>
                <a:gd name="T4" fmla="*/ 173 w 287"/>
                <a:gd name="T5" fmla="*/ 10 h 608"/>
                <a:gd name="T6" fmla="*/ 210 w 287"/>
                <a:gd name="T7" fmla="*/ 0 h 608"/>
                <a:gd name="T8" fmla="*/ 210 w 287"/>
                <a:gd name="T9" fmla="*/ 0 h 608"/>
                <a:gd name="T10" fmla="*/ 173 w 287"/>
                <a:gd name="T11" fmla="*/ 10 h 608"/>
                <a:gd name="T12" fmla="*/ 172 w 287"/>
                <a:gd name="T13" fmla="*/ 10 h 608"/>
                <a:gd name="T14" fmla="*/ 172 w 287"/>
                <a:gd name="T15" fmla="*/ 10 h 608"/>
                <a:gd name="T16" fmla="*/ 0 w 287"/>
                <a:gd name="T17" fmla="*/ 309 h 608"/>
                <a:gd name="T18" fmla="*/ 172 w 287"/>
                <a:gd name="T19" fmla="*/ 607 h 608"/>
                <a:gd name="T20" fmla="*/ 173 w 287"/>
                <a:gd name="T21" fmla="*/ 608 h 608"/>
                <a:gd name="T22" fmla="*/ 172 w 287"/>
                <a:gd name="T23" fmla="*/ 607 h 608"/>
                <a:gd name="T24" fmla="*/ 134 w 287"/>
                <a:gd name="T25" fmla="*/ 541 h 608"/>
                <a:gd name="T26" fmla="*/ 144 w 287"/>
                <a:gd name="T27" fmla="*/ 503 h 608"/>
                <a:gd name="T28" fmla="*/ 211 w 287"/>
                <a:gd name="T29" fmla="*/ 465 h 608"/>
                <a:gd name="T30" fmla="*/ 248 w 287"/>
                <a:gd name="T31" fmla="*/ 475 h 608"/>
                <a:gd name="T32" fmla="*/ 153 w 287"/>
                <a:gd name="T33" fmla="*/ 309 h 608"/>
                <a:gd name="T34" fmla="*/ 153 w 287"/>
                <a:gd name="T35" fmla="*/ 309 h 608"/>
                <a:gd name="T36" fmla="*/ 153 w 287"/>
                <a:gd name="T37" fmla="*/ 309 h 608"/>
                <a:gd name="T38" fmla="*/ 249 w 287"/>
                <a:gd name="T39" fmla="*/ 142 h 608"/>
                <a:gd name="T40" fmla="*/ 249 w 287"/>
                <a:gd name="T41" fmla="*/ 142 h 608"/>
                <a:gd name="T42" fmla="*/ 249 w 287"/>
                <a:gd name="T43" fmla="*/ 142 h 608"/>
                <a:gd name="T44" fmla="*/ 249 w 287"/>
                <a:gd name="T45" fmla="*/ 142 h 608"/>
                <a:gd name="T46" fmla="*/ 249 w 287"/>
                <a:gd name="T47" fmla="*/ 142 h 608"/>
                <a:gd name="T48" fmla="*/ 287 w 287"/>
                <a:gd name="T49" fmla="*/ 76 h 608"/>
                <a:gd name="T50" fmla="*/ 276 w 287"/>
                <a:gd name="T51" fmla="*/ 38 h 608"/>
                <a:gd name="T52" fmla="*/ 276 w 287"/>
                <a:gd name="T53" fmla="*/ 38 h 608"/>
                <a:gd name="T54" fmla="*/ 210 w 287"/>
                <a:gd name="T55" fmla="*/ 0 h 608"/>
                <a:gd name="T56" fmla="*/ 210 w 287"/>
                <a:gd name="T57"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7" h="608">
                  <a:moveTo>
                    <a:pt x="173" y="10"/>
                  </a:moveTo>
                  <a:cubicBezTo>
                    <a:pt x="172" y="10"/>
                    <a:pt x="172" y="10"/>
                    <a:pt x="172" y="10"/>
                  </a:cubicBezTo>
                  <a:cubicBezTo>
                    <a:pt x="172" y="10"/>
                    <a:pt x="172" y="10"/>
                    <a:pt x="173" y="10"/>
                  </a:cubicBezTo>
                  <a:moveTo>
                    <a:pt x="210" y="0"/>
                  </a:moveTo>
                  <a:cubicBezTo>
                    <a:pt x="210" y="0"/>
                    <a:pt x="210" y="0"/>
                    <a:pt x="210" y="0"/>
                  </a:cubicBezTo>
                  <a:cubicBezTo>
                    <a:pt x="198" y="0"/>
                    <a:pt x="185" y="3"/>
                    <a:pt x="173" y="10"/>
                  </a:cubicBezTo>
                  <a:cubicBezTo>
                    <a:pt x="173" y="10"/>
                    <a:pt x="172" y="10"/>
                    <a:pt x="172" y="10"/>
                  </a:cubicBezTo>
                  <a:cubicBezTo>
                    <a:pt x="172" y="10"/>
                    <a:pt x="172" y="10"/>
                    <a:pt x="172" y="10"/>
                  </a:cubicBezTo>
                  <a:cubicBezTo>
                    <a:pt x="64" y="72"/>
                    <a:pt x="0" y="184"/>
                    <a:pt x="0" y="309"/>
                  </a:cubicBezTo>
                  <a:cubicBezTo>
                    <a:pt x="0" y="433"/>
                    <a:pt x="64" y="545"/>
                    <a:pt x="172" y="607"/>
                  </a:cubicBezTo>
                  <a:cubicBezTo>
                    <a:pt x="173" y="607"/>
                    <a:pt x="173" y="607"/>
                    <a:pt x="173" y="608"/>
                  </a:cubicBezTo>
                  <a:cubicBezTo>
                    <a:pt x="173" y="607"/>
                    <a:pt x="173" y="607"/>
                    <a:pt x="172" y="607"/>
                  </a:cubicBezTo>
                  <a:cubicBezTo>
                    <a:pt x="148" y="593"/>
                    <a:pt x="134" y="567"/>
                    <a:pt x="134" y="541"/>
                  </a:cubicBezTo>
                  <a:cubicBezTo>
                    <a:pt x="134" y="528"/>
                    <a:pt x="138" y="515"/>
                    <a:pt x="144" y="503"/>
                  </a:cubicBezTo>
                  <a:cubicBezTo>
                    <a:pt x="159" y="478"/>
                    <a:pt x="184" y="465"/>
                    <a:pt x="211" y="465"/>
                  </a:cubicBezTo>
                  <a:cubicBezTo>
                    <a:pt x="223" y="465"/>
                    <a:pt x="236" y="468"/>
                    <a:pt x="248" y="475"/>
                  </a:cubicBezTo>
                  <a:cubicBezTo>
                    <a:pt x="188" y="440"/>
                    <a:pt x="153" y="378"/>
                    <a:pt x="153" y="309"/>
                  </a:cubicBezTo>
                  <a:cubicBezTo>
                    <a:pt x="153" y="309"/>
                    <a:pt x="153" y="309"/>
                    <a:pt x="153" y="309"/>
                  </a:cubicBezTo>
                  <a:cubicBezTo>
                    <a:pt x="153" y="309"/>
                    <a:pt x="153" y="309"/>
                    <a:pt x="153" y="309"/>
                  </a:cubicBezTo>
                  <a:cubicBezTo>
                    <a:pt x="153" y="239"/>
                    <a:pt x="188" y="177"/>
                    <a:pt x="249" y="142"/>
                  </a:cubicBezTo>
                  <a:cubicBezTo>
                    <a:pt x="249" y="142"/>
                    <a:pt x="249" y="142"/>
                    <a:pt x="249" y="142"/>
                  </a:cubicBezTo>
                  <a:cubicBezTo>
                    <a:pt x="249" y="142"/>
                    <a:pt x="249" y="142"/>
                    <a:pt x="249" y="142"/>
                  </a:cubicBezTo>
                  <a:cubicBezTo>
                    <a:pt x="249" y="142"/>
                    <a:pt x="249" y="142"/>
                    <a:pt x="249" y="142"/>
                  </a:cubicBezTo>
                  <a:cubicBezTo>
                    <a:pt x="249" y="142"/>
                    <a:pt x="249" y="142"/>
                    <a:pt x="249" y="142"/>
                  </a:cubicBezTo>
                  <a:cubicBezTo>
                    <a:pt x="273" y="128"/>
                    <a:pt x="287" y="102"/>
                    <a:pt x="287" y="76"/>
                  </a:cubicBezTo>
                  <a:cubicBezTo>
                    <a:pt x="287" y="63"/>
                    <a:pt x="283" y="50"/>
                    <a:pt x="276" y="38"/>
                  </a:cubicBezTo>
                  <a:cubicBezTo>
                    <a:pt x="276" y="38"/>
                    <a:pt x="276" y="38"/>
                    <a:pt x="276" y="38"/>
                  </a:cubicBezTo>
                  <a:cubicBezTo>
                    <a:pt x="262" y="14"/>
                    <a:pt x="237" y="0"/>
                    <a:pt x="210" y="0"/>
                  </a:cubicBezTo>
                  <a:cubicBezTo>
                    <a:pt x="210" y="0"/>
                    <a:pt x="210" y="0"/>
                    <a:pt x="210" y="0"/>
                  </a:cubicBezTo>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a:endParaRPr lang="en-US" sz="1350">
                <a:solidFill>
                  <a:srgbClr val="7F7F7F"/>
                </a:solidFill>
                <a:latin typeface="Century Gothic"/>
              </a:endParaRPr>
            </a:p>
          </p:txBody>
        </p:sp>
        <p:sp>
          <p:nvSpPr>
            <p:cNvPr id="38" name="Freeform 9">
              <a:extLst>
                <a:ext uri="{FF2B5EF4-FFF2-40B4-BE49-F238E27FC236}">
                  <a16:creationId xmlns:a16="http://schemas.microsoft.com/office/drawing/2014/main" id="{01BB7EBF-E470-453C-9DD8-EFB7F2681081}"/>
                </a:ext>
              </a:extLst>
            </p:cNvPr>
            <p:cNvSpPr>
              <a:spLocks/>
            </p:cNvSpPr>
            <p:nvPr/>
          </p:nvSpPr>
          <p:spPr bwMode="auto">
            <a:xfrm>
              <a:off x="5016687" y="3748689"/>
              <a:ext cx="2493328" cy="1857815"/>
            </a:xfrm>
            <a:custGeom>
              <a:avLst/>
              <a:gdLst>
                <a:gd name="T0" fmla="*/ 222 w 566"/>
                <a:gd name="T1" fmla="*/ 422 h 422"/>
                <a:gd name="T2" fmla="*/ 49 w 566"/>
                <a:gd name="T3" fmla="*/ 375 h 422"/>
                <a:gd name="T4" fmla="*/ 21 w 566"/>
                <a:gd name="T5" fmla="*/ 271 h 422"/>
                <a:gd name="T6" fmla="*/ 126 w 566"/>
                <a:gd name="T7" fmla="*/ 243 h 422"/>
                <a:gd name="T8" fmla="*/ 318 w 566"/>
                <a:gd name="T9" fmla="*/ 243 h 422"/>
                <a:gd name="T10" fmla="*/ 414 w 566"/>
                <a:gd name="T11" fmla="*/ 77 h 422"/>
                <a:gd name="T12" fmla="*/ 490 w 566"/>
                <a:gd name="T13" fmla="*/ 0 h 422"/>
                <a:gd name="T14" fmla="*/ 566 w 566"/>
                <a:gd name="T15" fmla="*/ 77 h 422"/>
                <a:gd name="T16" fmla="*/ 394 w 566"/>
                <a:gd name="T17" fmla="*/ 375 h 422"/>
                <a:gd name="T18" fmla="*/ 222 w 566"/>
                <a:gd name="T19"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6" h="422">
                  <a:moveTo>
                    <a:pt x="222" y="422"/>
                  </a:moveTo>
                  <a:cubicBezTo>
                    <a:pt x="162" y="422"/>
                    <a:pt x="103" y="406"/>
                    <a:pt x="49" y="375"/>
                  </a:cubicBezTo>
                  <a:cubicBezTo>
                    <a:pt x="13" y="354"/>
                    <a:pt x="0" y="307"/>
                    <a:pt x="21" y="271"/>
                  </a:cubicBezTo>
                  <a:cubicBezTo>
                    <a:pt x="43" y="234"/>
                    <a:pt x="89" y="222"/>
                    <a:pt x="126" y="243"/>
                  </a:cubicBezTo>
                  <a:cubicBezTo>
                    <a:pt x="186" y="278"/>
                    <a:pt x="258" y="278"/>
                    <a:pt x="318" y="243"/>
                  </a:cubicBezTo>
                  <a:cubicBezTo>
                    <a:pt x="378" y="208"/>
                    <a:pt x="414" y="146"/>
                    <a:pt x="414" y="77"/>
                  </a:cubicBezTo>
                  <a:cubicBezTo>
                    <a:pt x="414" y="35"/>
                    <a:pt x="448" y="0"/>
                    <a:pt x="490" y="0"/>
                  </a:cubicBezTo>
                  <a:cubicBezTo>
                    <a:pt x="532" y="0"/>
                    <a:pt x="566" y="35"/>
                    <a:pt x="566" y="77"/>
                  </a:cubicBezTo>
                  <a:cubicBezTo>
                    <a:pt x="566" y="201"/>
                    <a:pt x="502" y="313"/>
                    <a:pt x="394" y="375"/>
                  </a:cubicBezTo>
                  <a:cubicBezTo>
                    <a:pt x="340" y="406"/>
                    <a:pt x="281" y="422"/>
                    <a:pt x="222" y="422"/>
                  </a:cubicBezTo>
                </a:path>
              </a:pathLst>
            </a:custGeom>
            <a:solidFill>
              <a:srgbClr val="4EBA6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a:endParaRPr lang="en-US" sz="1350">
                <a:solidFill>
                  <a:srgbClr val="7F7F7F"/>
                </a:solidFill>
                <a:latin typeface="Century Gothic"/>
              </a:endParaRPr>
            </a:p>
          </p:txBody>
        </p:sp>
        <p:sp>
          <p:nvSpPr>
            <p:cNvPr id="39" name="Freeform 10">
              <a:extLst>
                <a:ext uri="{FF2B5EF4-FFF2-40B4-BE49-F238E27FC236}">
                  <a16:creationId xmlns:a16="http://schemas.microsoft.com/office/drawing/2014/main" id="{C411584D-AA3D-4CB1-84ED-CE228AAD39C5}"/>
                </a:ext>
              </a:extLst>
            </p:cNvPr>
            <p:cNvSpPr>
              <a:spLocks/>
            </p:cNvSpPr>
            <p:nvPr/>
          </p:nvSpPr>
          <p:spPr bwMode="auto">
            <a:xfrm>
              <a:off x="5065410" y="4079156"/>
              <a:ext cx="2444605" cy="1527349"/>
            </a:xfrm>
            <a:custGeom>
              <a:avLst/>
              <a:gdLst>
                <a:gd name="T0" fmla="*/ 403 w 555"/>
                <a:gd name="T1" fmla="*/ 0 h 347"/>
                <a:gd name="T2" fmla="*/ 403 w 555"/>
                <a:gd name="T3" fmla="*/ 2 h 347"/>
                <a:gd name="T4" fmla="*/ 307 w 555"/>
                <a:gd name="T5" fmla="*/ 168 h 347"/>
                <a:gd name="T6" fmla="*/ 211 w 555"/>
                <a:gd name="T7" fmla="*/ 194 h 347"/>
                <a:gd name="T8" fmla="*/ 115 w 555"/>
                <a:gd name="T9" fmla="*/ 168 h 347"/>
                <a:gd name="T10" fmla="*/ 77 w 555"/>
                <a:gd name="T11" fmla="*/ 158 h 347"/>
                <a:gd name="T12" fmla="*/ 10 w 555"/>
                <a:gd name="T13" fmla="*/ 196 h 347"/>
                <a:gd name="T14" fmla="*/ 0 w 555"/>
                <a:gd name="T15" fmla="*/ 234 h 347"/>
                <a:gd name="T16" fmla="*/ 38 w 555"/>
                <a:gd name="T17" fmla="*/ 300 h 347"/>
                <a:gd name="T18" fmla="*/ 211 w 555"/>
                <a:gd name="T19" fmla="*/ 347 h 347"/>
                <a:gd name="T20" fmla="*/ 383 w 555"/>
                <a:gd name="T21" fmla="*/ 300 h 347"/>
                <a:gd name="T22" fmla="*/ 555 w 555"/>
                <a:gd name="T23" fmla="*/ 4 h 347"/>
                <a:gd name="T24" fmla="*/ 479 w 555"/>
                <a:gd name="T25" fmla="*/ 78 h 347"/>
                <a:gd name="T26" fmla="*/ 403 w 555"/>
                <a:gd name="T27" fmla="*/ 2 h 347"/>
                <a:gd name="T28" fmla="*/ 403 w 555"/>
                <a:gd name="T29"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5" h="347">
                  <a:moveTo>
                    <a:pt x="403" y="0"/>
                  </a:moveTo>
                  <a:cubicBezTo>
                    <a:pt x="403" y="1"/>
                    <a:pt x="403" y="1"/>
                    <a:pt x="403" y="2"/>
                  </a:cubicBezTo>
                  <a:cubicBezTo>
                    <a:pt x="403" y="71"/>
                    <a:pt x="367" y="133"/>
                    <a:pt x="307" y="168"/>
                  </a:cubicBezTo>
                  <a:cubicBezTo>
                    <a:pt x="277" y="185"/>
                    <a:pt x="244" y="194"/>
                    <a:pt x="211" y="194"/>
                  </a:cubicBezTo>
                  <a:cubicBezTo>
                    <a:pt x="178" y="194"/>
                    <a:pt x="145" y="185"/>
                    <a:pt x="115" y="168"/>
                  </a:cubicBezTo>
                  <a:cubicBezTo>
                    <a:pt x="103" y="161"/>
                    <a:pt x="89" y="158"/>
                    <a:pt x="77" y="158"/>
                  </a:cubicBezTo>
                  <a:cubicBezTo>
                    <a:pt x="50" y="158"/>
                    <a:pt x="25" y="171"/>
                    <a:pt x="10" y="196"/>
                  </a:cubicBezTo>
                  <a:cubicBezTo>
                    <a:pt x="4" y="208"/>
                    <a:pt x="0" y="221"/>
                    <a:pt x="0" y="234"/>
                  </a:cubicBezTo>
                  <a:cubicBezTo>
                    <a:pt x="0" y="260"/>
                    <a:pt x="14" y="286"/>
                    <a:pt x="38" y="300"/>
                  </a:cubicBezTo>
                  <a:cubicBezTo>
                    <a:pt x="92" y="331"/>
                    <a:pt x="151" y="347"/>
                    <a:pt x="211" y="347"/>
                  </a:cubicBezTo>
                  <a:cubicBezTo>
                    <a:pt x="270" y="347"/>
                    <a:pt x="329" y="331"/>
                    <a:pt x="383" y="300"/>
                  </a:cubicBezTo>
                  <a:cubicBezTo>
                    <a:pt x="490" y="238"/>
                    <a:pt x="555" y="128"/>
                    <a:pt x="555" y="4"/>
                  </a:cubicBezTo>
                  <a:cubicBezTo>
                    <a:pt x="554" y="45"/>
                    <a:pt x="520" y="78"/>
                    <a:pt x="479" y="78"/>
                  </a:cubicBezTo>
                  <a:cubicBezTo>
                    <a:pt x="437" y="78"/>
                    <a:pt x="403" y="44"/>
                    <a:pt x="403" y="2"/>
                  </a:cubicBezTo>
                  <a:cubicBezTo>
                    <a:pt x="403" y="1"/>
                    <a:pt x="403" y="1"/>
                    <a:pt x="403" y="0"/>
                  </a:cubicBezTo>
                </a:path>
              </a:pathLst>
            </a:custGeom>
            <a:solidFill>
              <a:schemeClr val="accent4"/>
            </a:solidFill>
            <a:ln>
              <a:noFill/>
            </a:ln>
          </p:spPr>
          <p:txBody>
            <a:bodyPr vert="horz" wrap="square" lIns="68580" tIns="34290" rIns="68580" bIns="34290" numCol="1" anchor="t" anchorCtr="0" compatLnSpc="1">
              <a:prstTxWarp prst="textNoShape">
                <a:avLst/>
              </a:prstTxWarp>
            </a:bodyPr>
            <a:lstStyle/>
            <a:p>
              <a:pPr defTabSz="685783"/>
              <a:endParaRPr lang="en-US" sz="1350">
                <a:solidFill>
                  <a:srgbClr val="7F7F7F"/>
                </a:solidFill>
                <a:latin typeface="Century Gothic"/>
              </a:endParaRPr>
            </a:p>
          </p:txBody>
        </p:sp>
        <p:sp>
          <p:nvSpPr>
            <p:cNvPr id="40" name="Freeform 11">
              <a:extLst>
                <a:ext uri="{FF2B5EF4-FFF2-40B4-BE49-F238E27FC236}">
                  <a16:creationId xmlns:a16="http://schemas.microsoft.com/office/drawing/2014/main" id="{E8C8C07D-A495-4A37-AD03-90C8F97F7114}"/>
                </a:ext>
              </a:extLst>
            </p:cNvPr>
            <p:cNvSpPr>
              <a:spLocks/>
            </p:cNvSpPr>
            <p:nvPr/>
          </p:nvSpPr>
          <p:spPr bwMode="auto">
            <a:xfrm>
              <a:off x="5232761" y="2498848"/>
              <a:ext cx="2277254" cy="1923484"/>
            </a:xfrm>
            <a:custGeom>
              <a:avLst/>
              <a:gdLst>
                <a:gd name="T0" fmla="*/ 517 w 517"/>
                <a:gd name="T1" fmla="*/ 361 h 437"/>
                <a:gd name="T2" fmla="*/ 441 w 517"/>
                <a:gd name="T3" fmla="*/ 437 h 437"/>
                <a:gd name="T4" fmla="*/ 365 w 517"/>
                <a:gd name="T5" fmla="*/ 361 h 437"/>
                <a:gd name="T6" fmla="*/ 269 w 517"/>
                <a:gd name="T7" fmla="*/ 194 h 437"/>
                <a:gd name="T8" fmla="*/ 77 w 517"/>
                <a:gd name="T9" fmla="*/ 194 h 437"/>
                <a:gd name="T10" fmla="*/ 104 w 517"/>
                <a:gd name="T11" fmla="*/ 90 h 437"/>
                <a:gd name="T12" fmla="*/ 0 w 517"/>
                <a:gd name="T13" fmla="*/ 62 h 437"/>
                <a:gd name="T14" fmla="*/ 345 w 517"/>
                <a:gd name="T15" fmla="*/ 62 h 437"/>
                <a:gd name="T16" fmla="*/ 517 w 517"/>
                <a:gd name="T17" fmla="*/ 361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7" h="437">
                  <a:moveTo>
                    <a:pt x="517" y="361"/>
                  </a:moveTo>
                  <a:cubicBezTo>
                    <a:pt x="517" y="403"/>
                    <a:pt x="483" y="437"/>
                    <a:pt x="441" y="437"/>
                  </a:cubicBezTo>
                  <a:cubicBezTo>
                    <a:pt x="399" y="437"/>
                    <a:pt x="365" y="403"/>
                    <a:pt x="365" y="361"/>
                  </a:cubicBezTo>
                  <a:cubicBezTo>
                    <a:pt x="365" y="291"/>
                    <a:pt x="329" y="229"/>
                    <a:pt x="269" y="194"/>
                  </a:cubicBezTo>
                  <a:cubicBezTo>
                    <a:pt x="209" y="159"/>
                    <a:pt x="137" y="159"/>
                    <a:pt x="77" y="194"/>
                  </a:cubicBezTo>
                  <a:cubicBezTo>
                    <a:pt x="113" y="173"/>
                    <a:pt x="126" y="127"/>
                    <a:pt x="104" y="90"/>
                  </a:cubicBezTo>
                  <a:cubicBezTo>
                    <a:pt x="83" y="54"/>
                    <a:pt x="37" y="41"/>
                    <a:pt x="0" y="62"/>
                  </a:cubicBezTo>
                  <a:cubicBezTo>
                    <a:pt x="108" y="0"/>
                    <a:pt x="237" y="0"/>
                    <a:pt x="345" y="62"/>
                  </a:cubicBezTo>
                  <a:cubicBezTo>
                    <a:pt x="453" y="124"/>
                    <a:pt x="517" y="236"/>
                    <a:pt x="517" y="361"/>
                  </a:cubicBezTo>
                </a:path>
              </a:pathLst>
            </a:custGeom>
            <a:solidFill>
              <a:srgbClr val="2E95C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a:endParaRPr lang="en-US" sz="1350">
                <a:solidFill>
                  <a:srgbClr val="7F7F7F"/>
                </a:solidFill>
                <a:latin typeface="Century Gothic"/>
              </a:endParaRPr>
            </a:p>
          </p:txBody>
        </p:sp>
        <p:sp>
          <p:nvSpPr>
            <p:cNvPr id="41" name="Freeform 12">
              <a:extLst>
                <a:ext uri="{FF2B5EF4-FFF2-40B4-BE49-F238E27FC236}">
                  <a16:creationId xmlns:a16="http://schemas.microsoft.com/office/drawing/2014/main" id="{D38438E8-9B74-41CC-A84C-6435F4DBD279}"/>
                </a:ext>
              </a:extLst>
            </p:cNvPr>
            <p:cNvSpPr>
              <a:spLocks/>
            </p:cNvSpPr>
            <p:nvPr/>
          </p:nvSpPr>
          <p:spPr bwMode="auto">
            <a:xfrm>
              <a:off x="5232761" y="2564517"/>
              <a:ext cx="2277254" cy="1857815"/>
            </a:xfrm>
            <a:custGeom>
              <a:avLst/>
              <a:gdLst>
                <a:gd name="T0" fmla="*/ 173 w 517"/>
                <a:gd name="T1" fmla="*/ 0 h 422"/>
                <a:gd name="T2" fmla="*/ 0 w 517"/>
                <a:gd name="T3" fmla="*/ 47 h 422"/>
                <a:gd name="T4" fmla="*/ 38 w 517"/>
                <a:gd name="T5" fmla="*/ 37 h 422"/>
                <a:gd name="T6" fmla="*/ 104 w 517"/>
                <a:gd name="T7" fmla="*/ 75 h 422"/>
                <a:gd name="T8" fmla="*/ 115 w 517"/>
                <a:gd name="T9" fmla="*/ 113 h 422"/>
                <a:gd name="T10" fmla="*/ 115 w 517"/>
                <a:gd name="T11" fmla="*/ 113 h 422"/>
                <a:gd name="T12" fmla="*/ 77 w 517"/>
                <a:gd name="T13" fmla="*/ 179 h 422"/>
                <a:gd name="T14" fmla="*/ 173 w 517"/>
                <a:gd name="T15" fmla="*/ 153 h 422"/>
                <a:gd name="T16" fmla="*/ 269 w 517"/>
                <a:gd name="T17" fmla="*/ 179 h 422"/>
                <a:gd name="T18" fmla="*/ 365 w 517"/>
                <a:gd name="T19" fmla="*/ 346 h 422"/>
                <a:gd name="T20" fmla="*/ 441 w 517"/>
                <a:gd name="T21" fmla="*/ 422 h 422"/>
                <a:gd name="T22" fmla="*/ 517 w 517"/>
                <a:gd name="T23" fmla="*/ 346 h 422"/>
                <a:gd name="T24" fmla="*/ 345 w 517"/>
                <a:gd name="T25" fmla="*/ 47 h 422"/>
                <a:gd name="T26" fmla="*/ 192 w 517"/>
                <a:gd name="T27" fmla="*/ 1 h 422"/>
                <a:gd name="T28" fmla="*/ 173 w 517"/>
                <a:gd name="T29"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7" h="422">
                  <a:moveTo>
                    <a:pt x="173" y="0"/>
                  </a:moveTo>
                  <a:cubicBezTo>
                    <a:pt x="114" y="0"/>
                    <a:pt x="54" y="16"/>
                    <a:pt x="0" y="47"/>
                  </a:cubicBezTo>
                  <a:cubicBezTo>
                    <a:pt x="12" y="40"/>
                    <a:pt x="26" y="37"/>
                    <a:pt x="38" y="37"/>
                  </a:cubicBezTo>
                  <a:cubicBezTo>
                    <a:pt x="65" y="37"/>
                    <a:pt x="90" y="51"/>
                    <a:pt x="104" y="75"/>
                  </a:cubicBezTo>
                  <a:cubicBezTo>
                    <a:pt x="111" y="87"/>
                    <a:pt x="115" y="100"/>
                    <a:pt x="115" y="113"/>
                  </a:cubicBezTo>
                  <a:cubicBezTo>
                    <a:pt x="115" y="113"/>
                    <a:pt x="115" y="113"/>
                    <a:pt x="115" y="113"/>
                  </a:cubicBezTo>
                  <a:cubicBezTo>
                    <a:pt x="115" y="139"/>
                    <a:pt x="101" y="165"/>
                    <a:pt x="77" y="179"/>
                  </a:cubicBezTo>
                  <a:cubicBezTo>
                    <a:pt x="107" y="162"/>
                    <a:pt x="140" y="153"/>
                    <a:pt x="173" y="153"/>
                  </a:cubicBezTo>
                  <a:cubicBezTo>
                    <a:pt x="206" y="153"/>
                    <a:pt x="239" y="162"/>
                    <a:pt x="269" y="179"/>
                  </a:cubicBezTo>
                  <a:cubicBezTo>
                    <a:pt x="329" y="214"/>
                    <a:pt x="365" y="276"/>
                    <a:pt x="365" y="346"/>
                  </a:cubicBezTo>
                  <a:cubicBezTo>
                    <a:pt x="365" y="388"/>
                    <a:pt x="399" y="422"/>
                    <a:pt x="441" y="422"/>
                  </a:cubicBezTo>
                  <a:cubicBezTo>
                    <a:pt x="483" y="422"/>
                    <a:pt x="517" y="388"/>
                    <a:pt x="517" y="346"/>
                  </a:cubicBezTo>
                  <a:cubicBezTo>
                    <a:pt x="517" y="221"/>
                    <a:pt x="453" y="109"/>
                    <a:pt x="345" y="47"/>
                  </a:cubicBezTo>
                  <a:cubicBezTo>
                    <a:pt x="297" y="19"/>
                    <a:pt x="245" y="4"/>
                    <a:pt x="192" y="1"/>
                  </a:cubicBezTo>
                  <a:cubicBezTo>
                    <a:pt x="186" y="1"/>
                    <a:pt x="179" y="0"/>
                    <a:pt x="173" y="0"/>
                  </a:cubicBezTo>
                </a:path>
              </a:pathLst>
            </a:custGeom>
            <a:solidFill>
              <a:schemeClr val="accent2"/>
            </a:solidFill>
            <a:ln>
              <a:noFill/>
            </a:ln>
          </p:spPr>
          <p:txBody>
            <a:bodyPr vert="horz" wrap="square" lIns="68580" tIns="34290" rIns="68580" bIns="34290" numCol="1" anchor="t" anchorCtr="0" compatLnSpc="1">
              <a:prstTxWarp prst="textNoShape">
                <a:avLst/>
              </a:prstTxWarp>
            </a:bodyPr>
            <a:lstStyle/>
            <a:p>
              <a:pPr defTabSz="685783"/>
              <a:endParaRPr lang="en-US" sz="1350">
                <a:solidFill>
                  <a:srgbClr val="7F7F7F"/>
                </a:solidFill>
                <a:latin typeface="Century Gothic"/>
              </a:endParaRPr>
            </a:p>
          </p:txBody>
        </p:sp>
        <p:sp>
          <p:nvSpPr>
            <p:cNvPr id="45" name="Freeform 68">
              <a:extLst>
                <a:ext uri="{FF2B5EF4-FFF2-40B4-BE49-F238E27FC236}">
                  <a16:creationId xmlns:a16="http://schemas.microsoft.com/office/drawing/2014/main" id="{E7D12AFD-FA35-4DCF-A11B-E35980EAB3BE}"/>
                </a:ext>
              </a:extLst>
            </p:cNvPr>
            <p:cNvSpPr>
              <a:spLocks/>
            </p:cNvSpPr>
            <p:nvPr/>
          </p:nvSpPr>
          <p:spPr bwMode="auto">
            <a:xfrm>
              <a:off x="4853573" y="2534860"/>
              <a:ext cx="1110029" cy="1135449"/>
            </a:xfrm>
            <a:custGeom>
              <a:avLst/>
              <a:gdLst>
                <a:gd name="T0" fmla="*/ 249 w 524"/>
                <a:gd name="T1" fmla="*/ 536 h 536"/>
                <a:gd name="T2" fmla="*/ 341 w 524"/>
                <a:gd name="T3" fmla="*/ 197 h 536"/>
                <a:gd name="T4" fmla="*/ 0 w 524"/>
                <a:gd name="T5" fmla="*/ 106 h 536"/>
                <a:gd name="T6" fmla="*/ 183 w 524"/>
                <a:gd name="T7" fmla="*/ 0 h 536"/>
                <a:gd name="T8" fmla="*/ 524 w 524"/>
                <a:gd name="T9" fmla="*/ 91 h 536"/>
                <a:gd name="T10" fmla="*/ 432 w 524"/>
                <a:gd name="T11" fmla="*/ 430 h 536"/>
                <a:gd name="T12" fmla="*/ 249 w 524"/>
                <a:gd name="T13" fmla="*/ 536 h 536"/>
              </a:gdLst>
              <a:ahLst/>
              <a:cxnLst>
                <a:cxn ang="0">
                  <a:pos x="T0" y="T1"/>
                </a:cxn>
                <a:cxn ang="0">
                  <a:pos x="T2" y="T3"/>
                </a:cxn>
                <a:cxn ang="0">
                  <a:pos x="T4" y="T5"/>
                </a:cxn>
                <a:cxn ang="0">
                  <a:pos x="T6" y="T7"/>
                </a:cxn>
                <a:cxn ang="0">
                  <a:pos x="T8" y="T9"/>
                </a:cxn>
                <a:cxn ang="0">
                  <a:pos x="T10" y="T11"/>
                </a:cxn>
                <a:cxn ang="0">
                  <a:pos x="T12" y="T13"/>
                </a:cxn>
              </a:cxnLst>
              <a:rect l="0" t="0" r="r" b="b"/>
              <a:pathLst>
                <a:path w="524" h="536">
                  <a:moveTo>
                    <a:pt x="249" y="536"/>
                  </a:moveTo>
                  <a:lnTo>
                    <a:pt x="341" y="197"/>
                  </a:lnTo>
                  <a:lnTo>
                    <a:pt x="0" y="106"/>
                  </a:lnTo>
                  <a:lnTo>
                    <a:pt x="183" y="0"/>
                  </a:lnTo>
                  <a:lnTo>
                    <a:pt x="524" y="91"/>
                  </a:lnTo>
                  <a:lnTo>
                    <a:pt x="432" y="430"/>
                  </a:lnTo>
                  <a:lnTo>
                    <a:pt x="249" y="536"/>
                  </a:lnTo>
                  <a:close/>
                </a:path>
              </a:pathLst>
            </a:custGeom>
            <a:solidFill>
              <a:schemeClr val="accent1"/>
            </a:solidFill>
            <a:ln w="9525">
              <a:noFill/>
              <a:round/>
              <a:headEnd/>
              <a:tailEnd/>
            </a:ln>
            <a:effectLst/>
          </p:spPr>
          <p:txBody>
            <a:bodyPr vert="horz" wrap="square" lIns="68580" tIns="34290" rIns="68580" bIns="34290" numCol="1" anchor="t" anchorCtr="0" compatLnSpc="1">
              <a:prstTxWarp prst="textNoShape">
                <a:avLst/>
              </a:prstTxWarp>
            </a:bodyPr>
            <a:lstStyle/>
            <a:p>
              <a:pPr defTabSz="685783"/>
              <a:endParaRPr lang="en-US" sz="1350">
                <a:solidFill>
                  <a:srgbClr val="7F7F7F"/>
                </a:solidFill>
                <a:latin typeface="Century Gothic"/>
              </a:endParaRPr>
            </a:p>
          </p:txBody>
        </p:sp>
        <p:sp>
          <p:nvSpPr>
            <p:cNvPr id="46" name="Freeform 69">
              <a:extLst>
                <a:ext uri="{FF2B5EF4-FFF2-40B4-BE49-F238E27FC236}">
                  <a16:creationId xmlns:a16="http://schemas.microsoft.com/office/drawing/2014/main" id="{FB2E8042-DFCF-4D2B-905F-CA71558EBAB3}"/>
                </a:ext>
              </a:extLst>
            </p:cNvPr>
            <p:cNvSpPr>
              <a:spLocks/>
            </p:cNvSpPr>
            <p:nvPr/>
          </p:nvSpPr>
          <p:spPr bwMode="auto">
            <a:xfrm>
              <a:off x="6645718" y="3714795"/>
              <a:ext cx="1071898" cy="993518"/>
            </a:xfrm>
            <a:custGeom>
              <a:avLst/>
              <a:gdLst>
                <a:gd name="T0" fmla="*/ 9 w 506"/>
                <a:gd name="T1" fmla="*/ 0 h 469"/>
                <a:gd name="T2" fmla="*/ 248 w 506"/>
                <a:gd name="T3" fmla="*/ 257 h 469"/>
                <a:gd name="T4" fmla="*/ 506 w 506"/>
                <a:gd name="T5" fmla="*/ 18 h 469"/>
                <a:gd name="T6" fmla="*/ 497 w 506"/>
                <a:gd name="T7" fmla="*/ 228 h 469"/>
                <a:gd name="T8" fmla="*/ 240 w 506"/>
                <a:gd name="T9" fmla="*/ 469 h 469"/>
                <a:gd name="T10" fmla="*/ 0 w 506"/>
                <a:gd name="T11" fmla="*/ 212 h 469"/>
                <a:gd name="T12" fmla="*/ 9 w 506"/>
                <a:gd name="T13" fmla="*/ 0 h 469"/>
              </a:gdLst>
              <a:ahLst/>
              <a:cxnLst>
                <a:cxn ang="0">
                  <a:pos x="T0" y="T1"/>
                </a:cxn>
                <a:cxn ang="0">
                  <a:pos x="T2" y="T3"/>
                </a:cxn>
                <a:cxn ang="0">
                  <a:pos x="T4" y="T5"/>
                </a:cxn>
                <a:cxn ang="0">
                  <a:pos x="T6" y="T7"/>
                </a:cxn>
                <a:cxn ang="0">
                  <a:pos x="T8" y="T9"/>
                </a:cxn>
                <a:cxn ang="0">
                  <a:pos x="T10" y="T11"/>
                </a:cxn>
                <a:cxn ang="0">
                  <a:pos x="T12" y="T13"/>
                </a:cxn>
              </a:cxnLst>
              <a:rect l="0" t="0" r="r" b="b"/>
              <a:pathLst>
                <a:path w="506" h="469">
                  <a:moveTo>
                    <a:pt x="9" y="0"/>
                  </a:moveTo>
                  <a:lnTo>
                    <a:pt x="248" y="257"/>
                  </a:lnTo>
                  <a:lnTo>
                    <a:pt x="506" y="18"/>
                  </a:lnTo>
                  <a:lnTo>
                    <a:pt x="497" y="228"/>
                  </a:lnTo>
                  <a:lnTo>
                    <a:pt x="240" y="469"/>
                  </a:lnTo>
                  <a:lnTo>
                    <a:pt x="0" y="212"/>
                  </a:lnTo>
                  <a:lnTo>
                    <a:pt x="9" y="0"/>
                  </a:lnTo>
                  <a:close/>
                </a:path>
              </a:pathLst>
            </a:custGeom>
            <a:solidFill>
              <a:schemeClr val="accent2"/>
            </a:solidFill>
            <a:ln w="9525">
              <a:noFill/>
              <a:round/>
              <a:headEnd/>
              <a:tailEnd/>
            </a:ln>
            <a:effectLst/>
          </p:spPr>
          <p:txBody>
            <a:bodyPr vert="horz" wrap="square" lIns="68580" tIns="34290" rIns="68580" bIns="34290" numCol="1" anchor="t" anchorCtr="0" compatLnSpc="1">
              <a:prstTxWarp prst="textNoShape">
                <a:avLst/>
              </a:prstTxWarp>
            </a:bodyPr>
            <a:lstStyle/>
            <a:p>
              <a:pPr defTabSz="685783"/>
              <a:endParaRPr lang="en-US" sz="1350">
                <a:solidFill>
                  <a:srgbClr val="7F7F7F"/>
                </a:solidFill>
                <a:latin typeface="Century Gothic"/>
              </a:endParaRPr>
            </a:p>
          </p:txBody>
        </p:sp>
        <p:sp>
          <p:nvSpPr>
            <p:cNvPr id="47" name="Freeform 70">
              <a:extLst>
                <a:ext uri="{FF2B5EF4-FFF2-40B4-BE49-F238E27FC236}">
                  <a16:creationId xmlns:a16="http://schemas.microsoft.com/office/drawing/2014/main" id="{B498C4C8-5625-49B0-9214-084C3F9BFE69}"/>
                </a:ext>
              </a:extLst>
            </p:cNvPr>
            <p:cNvSpPr>
              <a:spLocks/>
            </p:cNvSpPr>
            <p:nvPr/>
          </p:nvSpPr>
          <p:spPr bwMode="auto">
            <a:xfrm>
              <a:off x="4751891" y="4576973"/>
              <a:ext cx="1101555" cy="1118502"/>
            </a:xfrm>
            <a:custGeom>
              <a:avLst/>
              <a:gdLst>
                <a:gd name="T0" fmla="*/ 520 w 520"/>
                <a:gd name="T1" fmla="*/ 123 h 528"/>
                <a:gd name="T2" fmla="*/ 173 w 520"/>
                <a:gd name="T3" fmla="*/ 181 h 528"/>
                <a:gd name="T4" fmla="*/ 233 w 520"/>
                <a:gd name="T5" fmla="*/ 528 h 528"/>
                <a:gd name="T6" fmla="*/ 60 w 520"/>
                <a:gd name="T7" fmla="*/ 407 h 528"/>
                <a:gd name="T8" fmla="*/ 0 w 520"/>
                <a:gd name="T9" fmla="*/ 58 h 528"/>
                <a:gd name="T10" fmla="*/ 347 w 520"/>
                <a:gd name="T11" fmla="*/ 0 h 528"/>
                <a:gd name="T12" fmla="*/ 520 w 520"/>
                <a:gd name="T13" fmla="*/ 123 h 528"/>
              </a:gdLst>
              <a:ahLst/>
              <a:cxnLst>
                <a:cxn ang="0">
                  <a:pos x="T0" y="T1"/>
                </a:cxn>
                <a:cxn ang="0">
                  <a:pos x="T2" y="T3"/>
                </a:cxn>
                <a:cxn ang="0">
                  <a:pos x="T4" y="T5"/>
                </a:cxn>
                <a:cxn ang="0">
                  <a:pos x="T6" y="T7"/>
                </a:cxn>
                <a:cxn ang="0">
                  <a:pos x="T8" y="T9"/>
                </a:cxn>
                <a:cxn ang="0">
                  <a:pos x="T10" y="T11"/>
                </a:cxn>
                <a:cxn ang="0">
                  <a:pos x="T12" y="T13"/>
                </a:cxn>
              </a:cxnLst>
              <a:rect l="0" t="0" r="r" b="b"/>
              <a:pathLst>
                <a:path w="520" h="528">
                  <a:moveTo>
                    <a:pt x="520" y="123"/>
                  </a:moveTo>
                  <a:lnTo>
                    <a:pt x="173" y="181"/>
                  </a:lnTo>
                  <a:lnTo>
                    <a:pt x="233" y="528"/>
                  </a:lnTo>
                  <a:lnTo>
                    <a:pt x="60" y="407"/>
                  </a:lnTo>
                  <a:lnTo>
                    <a:pt x="0" y="58"/>
                  </a:lnTo>
                  <a:lnTo>
                    <a:pt x="347" y="0"/>
                  </a:lnTo>
                  <a:lnTo>
                    <a:pt x="520" y="123"/>
                  </a:lnTo>
                  <a:close/>
                </a:path>
              </a:pathLst>
            </a:custGeom>
            <a:solidFill>
              <a:schemeClr val="accent4"/>
            </a:solidFill>
            <a:ln>
              <a:noFill/>
            </a:ln>
            <a:effectLst/>
          </p:spPr>
          <p:txBody>
            <a:bodyPr vert="horz" wrap="square" lIns="68580" tIns="34290" rIns="68580" bIns="34290" numCol="1" anchor="t" anchorCtr="0" compatLnSpc="1">
              <a:prstTxWarp prst="textNoShape">
                <a:avLst/>
              </a:prstTxWarp>
            </a:bodyPr>
            <a:lstStyle/>
            <a:p>
              <a:pPr defTabSz="685783"/>
              <a:endParaRPr lang="en-US" sz="1350">
                <a:solidFill>
                  <a:srgbClr val="7F7F7F"/>
                </a:solidFill>
                <a:latin typeface="Century Gothic"/>
              </a:endParaRPr>
            </a:p>
          </p:txBody>
        </p:sp>
      </p:grpSp>
      <p:grpSp>
        <p:nvGrpSpPr>
          <p:cNvPr id="4" name="Group 3">
            <a:extLst>
              <a:ext uri="{FF2B5EF4-FFF2-40B4-BE49-F238E27FC236}">
                <a16:creationId xmlns:a16="http://schemas.microsoft.com/office/drawing/2014/main" id="{8973C344-D402-4465-A35D-031D15032D5E}"/>
              </a:ext>
            </a:extLst>
          </p:cNvPr>
          <p:cNvGrpSpPr/>
          <p:nvPr/>
        </p:nvGrpSpPr>
        <p:grpSpPr>
          <a:xfrm>
            <a:off x="3948558" y="4398712"/>
            <a:ext cx="4935410" cy="511964"/>
            <a:chOff x="6716144" y="5053512"/>
            <a:chExt cx="6580549" cy="682618"/>
          </a:xfrm>
        </p:grpSpPr>
        <p:sp>
          <p:nvSpPr>
            <p:cNvPr id="107" name="Oval 106">
              <a:extLst>
                <a:ext uri="{FF2B5EF4-FFF2-40B4-BE49-F238E27FC236}">
                  <a16:creationId xmlns:a16="http://schemas.microsoft.com/office/drawing/2014/main" id="{6FD07210-EA3A-473E-AD5D-C9238F62DE3B}"/>
                </a:ext>
              </a:extLst>
            </p:cNvPr>
            <p:cNvSpPr/>
            <p:nvPr/>
          </p:nvSpPr>
          <p:spPr>
            <a:xfrm>
              <a:off x="6716144" y="5053512"/>
              <a:ext cx="682622" cy="68261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650" b="1">
                <a:solidFill>
                  <a:srgbClr val="FFFFFF"/>
                </a:solidFill>
                <a:latin typeface="Montserrat SemiBold" pitchFamily="2" charset="77"/>
              </a:endParaRPr>
            </a:p>
          </p:txBody>
        </p:sp>
        <p:sp>
          <p:nvSpPr>
            <p:cNvPr id="86" name="Oval 85">
              <a:extLst>
                <a:ext uri="{FF2B5EF4-FFF2-40B4-BE49-F238E27FC236}">
                  <a16:creationId xmlns:a16="http://schemas.microsoft.com/office/drawing/2014/main" id="{F28E3F1E-7816-466A-885C-92F2C0110310}"/>
                </a:ext>
              </a:extLst>
            </p:cNvPr>
            <p:cNvSpPr/>
            <p:nvPr/>
          </p:nvSpPr>
          <p:spPr>
            <a:xfrm>
              <a:off x="6779357" y="5113849"/>
              <a:ext cx="556197" cy="5561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650" b="1">
                <a:solidFill>
                  <a:srgbClr val="FFFFFF"/>
                </a:solidFill>
                <a:latin typeface="Montserrat SemiBold" pitchFamily="2" charset="77"/>
              </a:endParaRPr>
            </a:p>
          </p:txBody>
        </p:sp>
        <p:sp>
          <p:nvSpPr>
            <p:cNvPr id="89" name="TextBox 88">
              <a:extLst>
                <a:ext uri="{FF2B5EF4-FFF2-40B4-BE49-F238E27FC236}">
                  <a16:creationId xmlns:a16="http://schemas.microsoft.com/office/drawing/2014/main" id="{3E027E11-585A-48D5-A373-ED491366ACDB}"/>
                </a:ext>
              </a:extLst>
            </p:cNvPr>
            <p:cNvSpPr txBox="1"/>
            <p:nvPr/>
          </p:nvSpPr>
          <p:spPr>
            <a:xfrm>
              <a:off x="7632319" y="5188575"/>
              <a:ext cx="5664374" cy="492442"/>
            </a:xfrm>
            <a:prstGeom prst="rect">
              <a:avLst/>
            </a:prstGeom>
            <a:noFill/>
          </p:spPr>
          <p:txBody>
            <a:bodyPr wrap="none" rtlCol="0">
              <a:spAutoFit/>
            </a:bodyPr>
            <a:lstStyle/>
            <a:p>
              <a:pPr defTabSz="685783"/>
              <a:r>
                <a:rPr lang="en-US" b="1" dirty="0">
                  <a:solidFill>
                    <a:srgbClr val="262626"/>
                  </a:solidFill>
                  <a:latin typeface="Montserrat SemiBold" pitchFamily="2" charset="77"/>
                </a:rPr>
                <a:t>Clinician session and one-to-ones </a:t>
              </a:r>
            </a:p>
          </p:txBody>
        </p:sp>
      </p:grpSp>
      <p:grpSp>
        <p:nvGrpSpPr>
          <p:cNvPr id="3" name="Group 2">
            <a:extLst>
              <a:ext uri="{FF2B5EF4-FFF2-40B4-BE49-F238E27FC236}">
                <a16:creationId xmlns:a16="http://schemas.microsoft.com/office/drawing/2014/main" id="{BC54BED7-A4C1-41EC-BF91-91D8AE38D9FB}"/>
              </a:ext>
            </a:extLst>
          </p:cNvPr>
          <p:cNvGrpSpPr/>
          <p:nvPr/>
        </p:nvGrpSpPr>
        <p:grpSpPr>
          <a:xfrm>
            <a:off x="3944432" y="3556848"/>
            <a:ext cx="4645406" cy="511964"/>
            <a:chOff x="6700117" y="3648919"/>
            <a:chExt cx="6193876" cy="682618"/>
          </a:xfrm>
        </p:grpSpPr>
        <p:sp>
          <p:nvSpPr>
            <p:cNvPr id="108" name="Oval 107">
              <a:extLst>
                <a:ext uri="{FF2B5EF4-FFF2-40B4-BE49-F238E27FC236}">
                  <a16:creationId xmlns:a16="http://schemas.microsoft.com/office/drawing/2014/main" id="{2D8567E1-BAEA-4EED-8E65-42AFF63A4C14}"/>
                </a:ext>
              </a:extLst>
            </p:cNvPr>
            <p:cNvSpPr/>
            <p:nvPr/>
          </p:nvSpPr>
          <p:spPr>
            <a:xfrm>
              <a:off x="6700117" y="3648919"/>
              <a:ext cx="682622" cy="682618"/>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650" b="1">
                <a:solidFill>
                  <a:srgbClr val="FFFFFF"/>
                </a:solidFill>
                <a:latin typeface="Montserrat SemiBold" pitchFamily="2" charset="77"/>
              </a:endParaRPr>
            </a:p>
          </p:txBody>
        </p:sp>
        <p:sp>
          <p:nvSpPr>
            <p:cNvPr id="80" name="Oval 79">
              <a:extLst>
                <a:ext uri="{FF2B5EF4-FFF2-40B4-BE49-F238E27FC236}">
                  <a16:creationId xmlns:a16="http://schemas.microsoft.com/office/drawing/2014/main" id="{65BF2549-71B8-4C87-9822-14851AACEA4A}"/>
                </a:ext>
              </a:extLst>
            </p:cNvPr>
            <p:cNvSpPr/>
            <p:nvPr/>
          </p:nvSpPr>
          <p:spPr>
            <a:xfrm>
              <a:off x="6763330" y="3712130"/>
              <a:ext cx="556197" cy="5561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650" b="1">
                <a:solidFill>
                  <a:srgbClr val="FFFFFF"/>
                </a:solidFill>
                <a:latin typeface="Montserrat SemiBold" pitchFamily="2" charset="77"/>
              </a:endParaRPr>
            </a:p>
          </p:txBody>
        </p:sp>
        <p:sp>
          <p:nvSpPr>
            <p:cNvPr id="83" name="TextBox 82">
              <a:extLst>
                <a:ext uri="{FF2B5EF4-FFF2-40B4-BE49-F238E27FC236}">
                  <a16:creationId xmlns:a16="http://schemas.microsoft.com/office/drawing/2014/main" id="{7193D246-737A-441F-9E47-3E5ABBA45166}"/>
                </a:ext>
              </a:extLst>
            </p:cNvPr>
            <p:cNvSpPr txBox="1"/>
            <p:nvPr/>
          </p:nvSpPr>
          <p:spPr>
            <a:xfrm>
              <a:off x="7618616" y="3759395"/>
              <a:ext cx="5275377" cy="492442"/>
            </a:xfrm>
            <a:prstGeom prst="rect">
              <a:avLst/>
            </a:prstGeom>
            <a:noFill/>
          </p:spPr>
          <p:txBody>
            <a:bodyPr wrap="none" rtlCol="0">
              <a:spAutoFit/>
            </a:bodyPr>
            <a:lstStyle/>
            <a:p>
              <a:pPr defTabSz="685783"/>
              <a:r>
                <a:rPr lang="en-US" b="1" dirty="0">
                  <a:solidFill>
                    <a:srgbClr val="262626"/>
                  </a:solidFill>
                  <a:latin typeface="Montserrat SemiBold" pitchFamily="2" charset="77"/>
                </a:rPr>
                <a:t>Your questions for the clinician </a:t>
              </a:r>
            </a:p>
          </p:txBody>
        </p:sp>
      </p:grpSp>
      <p:grpSp>
        <p:nvGrpSpPr>
          <p:cNvPr id="2" name="Group 1">
            <a:extLst>
              <a:ext uri="{FF2B5EF4-FFF2-40B4-BE49-F238E27FC236}">
                <a16:creationId xmlns:a16="http://schemas.microsoft.com/office/drawing/2014/main" id="{CA4FF114-DFD1-4CF7-A02B-FCFAF8C56EE0}"/>
              </a:ext>
            </a:extLst>
          </p:cNvPr>
          <p:cNvGrpSpPr/>
          <p:nvPr/>
        </p:nvGrpSpPr>
        <p:grpSpPr>
          <a:xfrm>
            <a:off x="3942775" y="2697327"/>
            <a:ext cx="4287292" cy="511964"/>
            <a:chOff x="6700117" y="2247201"/>
            <a:chExt cx="5716389" cy="682618"/>
          </a:xfrm>
        </p:grpSpPr>
        <p:sp>
          <p:nvSpPr>
            <p:cNvPr id="106" name="Oval 105">
              <a:extLst>
                <a:ext uri="{FF2B5EF4-FFF2-40B4-BE49-F238E27FC236}">
                  <a16:creationId xmlns:a16="http://schemas.microsoft.com/office/drawing/2014/main" id="{ACF1621E-F2F5-4BEB-BEC3-BF95CFCA8E5D}"/>
                </a:ext>
              </a:extLst>
            </p:cNvPr>
            <p:cNvSpPr/>
            <p:nvPr/>
          </p:nvSpPr>
          <p:spPr>
            <a:xfrm>
              <a:off x="6700117" y="2247201"/>
              <a:ext cx="682622" cy="68261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650" b="1" dirty="0">
                <a:solidFill>
                  <a:srgbClr val="FFFFFF"/>
                </a:solidFill>
                <a:latin typeface="Montserrat" panose="02000505000000020004" pitchFamily="2" charset="77"/>
              </a:endParaRPr>
            </a:p>
          </p:txBody>
        </p:sp>
        <p:sp>
          <p:nvSpPr>
            <p:cNvPr id="74" name="Oval 73">
              <a:extLst>
                <a:ext uri="{FF2B5EF4-FFF2-40B4-BE49-F238E27FC236}">
                  <a16:creationId xmlns:a16="http://schemas.microsoft.com/office/drawing/2014/main" id="{268B182A-542E-48D2-AEB6-C353A38D725E}"/>
                </a:ext>
              </a:extLst>
            </p:cNvPr>
            <p:cNvSpPr/>
            <p:nvPr/>
          </p:nvSpPr>
          <p:spPr>
            <a:xfrm>
              <a:off x="6763331" y="2310411"/>
              <a:ext cx="556197" cy="5561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650" b="1">
                <a:solidFill>
                  <a:srgbClr val="FFFFFF"/>
                </a:solidFill>
                <a:latin typeface="Montserrat" panose="02000505000000020004" pitchFamily="2" charset="77"/>
              </a:endParaRPr>
            </a:p>
          </p:txBody>
        </p:sp>
        <p:sp>
          <p:nvSpPr>
            <p:cNvPr id="77" name="TextBox 76">
              <a:extLst>
                <a:ext uri="{FF2B5EF4-FFF2-40B4-BE49-F238E27FC236}">
                  <a16:creationId xmlns:a16="http://schemas.microsoft.com/office/drawing/2014/main" id="{847A880B-D425-4838-B6C8-CACBF214D37E}"/>
                </a:ext>
              </a:extLst>
            </p:cNvPr>
            <p:cNvSpPr txBox="1"/>
            <p:nvPr/>
          </p:nvSpPr>
          <p:spPr>
            <a:xfrm>
              <a:off x="7611344" y="2373065"/>
              <a:ext cx="4805162" cy="461665"/>
            </a:xfrm>
            <a:prstGeom prst="rect">
              <a:avLst/>
            </a:prstGeom>
            <a:noFill/>
          </p:spPr>
          <p:txBody>
            <a:bodyPr wrap="none" rtlCol="0">
              <a:spAutoFit/>
            </a:bodyPr>
            <a:lstStyle/>
            <a:p>
              <a:pPr defTabSz="685783"/>
              <a:r>
                <a:rPr lang="en-GB" sz="1650" b="1" dirty="0">
                  <a:solidFill>
                    <a:srgbClr val="262626"/>
                  </a:solidFill>
                  <a:latin typeface="Montserrat SemiBold" pitchFamily="2" charset="77"/>
                </a:rPr>
                <a:t>Quick look at our results board </a:t>
              </a:r>
              <a:endParaRPr lang="en-US" sz="1650" b="1" dirty="0">
                <a:solidFill>
                  <a:srgbClr val="262626"/>
                </a:solidFill>
                <a:latin typeface="Montserrat SemiBold" pitchFamily="2" charset="77"/>
              </a:endParaRPr>
            </a:p>
          </p:txBody>
        </p:sp>
      </p:grpSp>
      <p:sp>
        <p:nvSpPr>
          <p:cNvPr id="76" name="TextBox 75">
            <a:extLst>
              <a:ext uri="{FF2B5EF4-FFF2-40B4-BE49-F238E27FC236}">
                <a16:creationId xmlns:a16="http://schemas.microsoft.com/office/drawing/2014/main" id="{61A48924-F3BA-4922-A1EB-8CF3685B7D5D}"/>
              </a:ext>
            </a:extLst>
          </p:cNvPr>
          <p:cNvSpPr txBox="1"/>
          <p:nvPr/>
        </p:nvSpPr>
        <p:spPr>
          <a:xfrm>
            <a:off x="0" y="975367"/>
            <a:ext cx="9144000" cy="553998"/>
          </a:xfrm>
          <a:prstGeom prst="rect">
            <a:avLst/>
          </a:prstGeom>
          <a:noFill/>
        </p:spPr>
        <p:txBody>
          <a:bodyPr wrap="square" rtlCol="0">
            <a:spAutoFit/>
          </a:bodyPr>
          <a:lstStyle/>
          <a:p>
            <a:pPr algn="ctr" defTabSz="685783"/>
            <a:r>
              <a:rPr lang="en-GB" sz="3000" spc="75" dirty="0">
                <a:solidFill>
                  <a:srgbClr val="0099BA"/>
                </a:solidFill>
                <a:latin typeface="Montserrat" panose="02000505000000020004" pitchFamily="2" charset="77"/>
                <a:cs typeface="Century Gothic"/>
              </a:rPr>
              <a:t>Flow of our session today</a:t>
            </a:r>
          </a:p>
        </p:txBody>
      </p:sp>
      <p:grpSp>
        <p:nvGrpSpPr>
          <p:cNvPr id="27" name="Group 26">
            <a:extLst>
              <a:ext uri="{FF2B5EF4-FFF2-40B4-BE49-F238E27FC236}">
                <a16:creationId xmlns:a16="http://schemas.microsoft.com/office/drawing/2014/main" id="{177B34C9-7865-3A46-B214-84C35A4916B1}"/>
              </a:ext>
            </a:extLst>
          </p:cNvPr>
          <p:cNvGrpSpPr/>
          <p:nvPr/>
        </p:nvGrpSpPr>
        <p:grpSpPr>
          <a:xfrm>
            <a:off x="32802" y="5651453"/>
            <a:ext cx="1219291" cy="343947"/>
            <a:chOff x="0" y="6241915"/>
            <a:chExt cx="2442142" cy="616085"/>
          </a:xfrm>
        </p:grpSpPr>
        <p:pic>
          <p:nvPicPr>
            <p:cNvPr id="28" name="Picture 27" descr="group-consultations-LOGO_RGB-1000px.jpg">
              <a:extLst>
                <a:ext uri="{FF2B5EF4-FFF2-40B4-BE49-F238E27FC236}">
                  <a16:creationId xmlns:a16="http://schemas.microsoft.com/office/drawing/2014/main" id="{D393ED29-4EFD-F441-B6DC-E955AF171647}"/>
                </a:ext>
              </a:extLst>
            </p:cNvPr>
            <p:cNvPicPr>
              <a:picLocks noChangeAspect="1"/>
            </p:cNvPicPr>
            <p:nvPr/>
          </p:nvPicPr>
          <p:blipFill rotWithShape="1">
            <a:blip r:embed="rId3">
              <a:extLst>
                <a:ext uri="{28A0092B-C50C-407E-A947-70E740481C1C}">
                  <a14:useLocalDpi xmlns:a14="http://schemas.microsoft.com/office/drawing/2010/main" val="0"/>
                </a:ext>
              </a:extLst>
            </a:blip>
            <a:srcRect l="9146" t="19692" r="8161" b="20279"/>
            <a:stretch/>
          </p:blipFill>
          <p:spPr>
            <a:xfrm>
              <a:off x="0" y="6241915"/>
              <a:ext cx="2121695" cy="616085"/>
            </a:xfrm>
            <a:prstGeom prst="rect">
              <a:avLst/>
            </a:prstGeom>
          </p:spPr>
        </p:pic>
        <p:sp>
          <p:nvSpPr>
            <p:cNvPr id="29" name="TextBox 28">
              <a:extLst>
                <a:ext uri="{FF2B5EF4-FFF2-40B4-BE49-F238E27FC236}">
                  <a16:creationId xmlns:a16="http://schemas.microsoft.com/office/drawing/2014/main" id="{C55BA08D-74DC-0F4F-AB68-0F5A8A47D361}"/>
                </a:ext>
              </a:extLst>
            </p:cNvPr>
            <p:cNvSpPr txBox="1"/>
            <p:nvPr/>
          </p:nvSpPr>
          <p:spPr>
            <a:xfrm>
              <a:off x="1982372" y="6496997"/>
              <a:ext cx="459770" cy="289431"/>
            </a:xfrm>
            <a:prstGeom prst="rect">
              <a:avLst/>
            </a:prstGeom>
            <a:noFill/>
          </p:spPr>
          <p:txBody>
            <a:bodyPr wrap="none" rtlCol="0">
              <a:spAutoFit/>
            </a:bodyPr>
            <a:lstStyle/>
            <a:p>
              <a:pPr defTabSz="685783"/>
              <a:r>
                <a:rPr lang="en-US" sz="450" b="1">
                  <a:solidFill>
                    <a:srgbClr val="0099BA"/>
                  </a:solidFill>
                  <a:latin typeface="Montserrat" panose="02000505000000020004" pitchFamily="2" charset="77"/>
                </a:rPr>
                <a:t>®</a:t>
              </a:r>
            </a:p>
          </p:txBody>
        </p:sp>
      </p:grpSp>
      <p:grpSp>
        <p:nvGrpSpPr>
          <p:cNvPr id="30" name="Group 29">
            <a:extLst>
              <a:ext uri="{FF2B5EF4-FFF2-40B4-BE49-F238E27FC236}">
                <a16:creationId xmlns:a16="http://schemas.microsoft.com/office/drawing/2014/main" id="{14F5A7AC-5EDC-BB43-A351-DFF32A03BA3B}"/>
              </a:ext>
            </a:extLst>
          </p:cNvPr>
          <p:cNvGrpSpPr/>
          <p:nvPr/>
        </p:nvGrpSpPr>
        <p:grpSpPr>
          <a:xfrm>
            <a:off x="3942775" y="5210825"/>
            <a:ext cx="4588656" cy="511964"/>
            <a:chOff x="6700117" y="3648919"/>
            <a:chExt cx="6118209" cy="682618"/>
          </a:xfrm>
        </p:grpSpPr>
        <p:sp>
          <p:nvSpPr>
            <p:cNvPr id="31" name="Oval 30">
              <a:extLst>
                <a:ext uri="{FF2B5EF4-FFF2-40B4-BE49-F238E27FC236}">
                  <a16:creationId xmlns:a16="http://schemas.microsoft.com/office/drawing/2014/main" id="{2E558161-3813-8B43-9744-CBBF429C4356}"/>
                </a:ext>
              </a:extLst>
            </p:cNvPr>
            <p:cNvSpPr/>
            <p:nvPr/>
          </p:nvSpPr>
          <p:spPr>
            <a:xfrm>
              <a:off x="6700117" y="3648919"/>
              <a:ext cx="682622" cy="682618"/>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650" b="1">
                <a:solidFill>
                  <a:srgbClr val="FFFFFF"/>
                </a:solidFill>
                <a:latin typeface="Montserrat SemiBold" pitchFamily="2" charset="77"/>
              </a:endParaRPr>
            </a:p>
          </p:txBody>
        </p:sp>
        <p:sp>
          <p:nvSpPr>
            <p:cNvPr id="33" name="Oval 32">
              <a:extLst>
                <a:ext uri="{FF2B5EF4-FFF2-40B4-BE49-F238E27FC236}">
                  <a16:creationId xmlns:a16="http://schemas.microsoft.com/office/drawing/2014/main" id="{5C4572BE-E74E-084E-AC8C-FECDA0233D9D}"/>
                </a:ext>
              </a:extLst>
            </p:cNvPr>
            <p:cNvSpPr/>
            <p:nvPr/>
          </p:nvSpPr>
          <p:spPr>
            <a:xfrm>
              <a:off x="6763330" y="3712130"/>
              <a:ext cx="556197" cy="55619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650" b="1">
                <a:solidFill>
                  <a:srgbClr val="FFFFFF"/>
                </a:solidFill>
                <a:latin typeface="Montserrat SemiBold" pitchFamily="2" charset="77"/>
              </a:endParaRPr>
            </a:p>
          </p:txBody>
        </p:sp>
        <p:sp>
          <p:nvSpPr>
            <p:cNvPr id="34" name="TextBox 33">
              <a:extLst>
                <a:ext uri="{FF2B5EF4-FFF2-40B4-BE49-F238E27FC236}">
                  <a16:creationId xmlns:a16="http://schemas.microsoft.com/office/drawing/2014/main" id="{E9BCE87F-AB3A-184C-B625-6C9E7760E496}"/>
                </a:ext>
              </a:extLst>
            </p:cNvPr>
            <p:cNvSpPr txBox="1"/>
            <p:nvPr/>
          </p:nvSpPr>
          <p:spPr>
            <a:xfrm>
              <a:off x="7611344" y="3822813"/>
              <a:ext cx="5206982" cy="492442"/>
            </a:xfrm>
            <a:prstGeom prst="rect">
              <a:avLst/>
            </a:prstGeom>
            <a:noFill/>
          </p:spPr>
          <p:txBody>
            <a:bodyPr wrap="none" rtlCol="0">
              <a:spAutoFit/>
            </a:bodyPr>
            <a:lstStyle/>
            <a:p>
              <a:pPr defTabSz="685783"/>
              <a:r>
                <a:rPr lang="en-US" b="1" dirty="0">
                  <a:solidFill>
                    <a:srgbClr val="262626"/>
                  </a:solidFill>
                  <a:latin typeface="Montserrat SemiBold" pitchFamily="2" charset="77"/>
                </a:rPr>
                <a:t>Agree next steps /close session</a:t>
              </a:r>
            </a:p>
          </p:txBody>
        </p:sp>
      </p:grpSp>
      <p:grpSp>
        <p:nvGrpSpPr>
          <p:cNvPr id="42" name="Group 41">
            <a:extLst>
              <a:ext uri="{FF2B5EF4-FFF2-40B4-BE49-F238E27FC236}">
                <a16:creationId xmlns:a16="http://schemas.microsoft.com/office/drawing/2014/main" id="{9E4845A6-C4CD-3B4A-AB0C-0740FF3A674A}"/>
              </a:ext>
            </a:extLst>
          </p:cNvPr>
          <p:cNvGrpSpPr/>
          <p:nvPr/>
        </p:nvGrpSpPr>
        <p:grpSpPr>
          <a:xfrm>
            <a:off x="3942775" y="1837540"/>
            <a:ext cx="4975703" cy="511964"/>
            <a:chOff x="6700117" y="2247201"/>
            <a:chExt cx="6634270" cy="682618"/>
          </a:xfrm>
        </p:grpSpPr>
        <p:sp>
          <p:nvSpPr>
            <p:cNvPr id="43" name="Oval 42">
              <a:extLst>
                <a:ext uri="{FF2B5EF4-FFF2-40B4-BE49-F238E27FC236}">
                  <a16:creationId xmlns:a16="http://schemas.microsoft.com/office/drawing/2014/main" id="{6FC05A12-F4BE-B147-A771-FA09FFE9A103}"/>
                </a:ext>
              </a:extLst>
            </p:cNvPr>
            <p:cNvSpPr/>
            <p:nvPr/>
          </p:nvSpPr>
          <p:spPr>
            <a:xfrm>
              <a:off x="6700117" y="2247201"/>
              <a:ext cx="682622" cy="682618"/>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650" b="1">
                <a:solidFill>
                  <a:srgbClr val="FFFFFF"/>
                </a:solidFill>
                <a:latin typeface="Montserrat" panose="02000505000000020004" pitchFamily="2" charset="77"/>
              </a:endParaRPr>
            </a:p>
          </p:txBody>
        </p:sp>
        <p:sp>
          <p:nvSpPr>
            <p:cNvPr id="44" name="Oval 43">
              <a:extLst>
                <a:ext uri="{FF2B5EF4-FFF2-40B4-BE49-F238E27FC236}">
                  <a16:creationId xmlns:a16="http://schemas.microsoft.com/office/drawing/2014/main" id="{3D90AD59-EE4A-D547-A87D-E025DE794E19}"/>
                </a:ext>
              </a:extLst>
            </p:cNvPr>
            <p:cNvSpPr/>
            <p:nvPr/>
          </p:nvSpPr>
          <p:spPr>
            <a:xfrm>
              <a:off x="6763331" y="2310411"/>
              <a:ext cx="556197" cy="5561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650" b="1" dirty="0">
                <a:solidFill>
                  <a:srgbClr val="FFFFFF"/>
                </a:solidFill>
                <a:latin typeface="Montserrat" panose="02000505000000020004" pitchFamily="2" charset="77"/>
              </a:endParaRPr>
            </a:p>
          </p:txBody>
        </p:sp>
        <p:sp>
          <p:nvSpPr>
            <p:cNvPr id="48" name="TextBox 47">
              <a:extLst>
                <a:ext uri="{FF2B5EF4-FFF2-40B4-BE49-F238E27FC236}">
                  <a16:creationId xmlns:a16="http://schemas.microsoft.com/office/drawing/2014/main" id="{25C23773-B375-BD4D-9F6B-14F4D1E24A03}"/>
                </a:ext>
              </a:extLst>
            </p:cNvPr>
            <p:cNvSpPr txBox="1"/>
            <p:nvPr/>
          </p:nvSpPr>
          <p:spPr>
            <a:xfrm>
              <a:off x="7611344" y="2315197"/>
              <a:ext cx="5723043" cy="492442"/>
            </a:xfrm>
            <a:prstGeom prst="rect">
              <a:avLst/>
            </a:prstGeom>
            <a:noFill/>
          </p:spPr>
          <p:txBody>
            <a:bodyPr wrap="square" rtlCol="0">
              <a:spAutoFit/>
            </a:bodyPr>
            <a:lstStyle/>
            <a:p>
              <a:pPr defTabSz="685783"/>
              <a:r>
                <a:rPr lang="en-GB" b="1" dirty="0">
                  <a:solidFill>
                    <a:srgbClr val="262626"/>
                  </a:solidFill>
                  <a:latin typeface="Montserrat SemiBold" pitchFamily="2" charset="77"/>
                </a:rPr>
                <a:t>Set session up and introductions</a:t>
              </a:r>
              <a:endParaRPr lang="en-US" b="1" dirty="0">
                <a:solidFill>
                  <a:srgbClr val="262626"/>
                </a:solidFill>
                <a:latin typeface="Montserrat SemiBold" pitchFamily="2" charset="77"/>
              </a:endParaRPr>
            </a:p>
          </p:txBody>
        </p:sp>
      </p:grpSp>
    </p:spTree>
    <p:extLst>
      <p:ext uri="{BB962C8B-B14F-4D97-AF65-F5344CB8AC3E}">
        <p14:creationId xmlns:p14="http://schemas.microsoft.com/office/powerpoint/2010/main" val="88410301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3"/>
          </p:nvPr>
        </p:nvPicPr>
        <p:blipFill>
          <a:blip r:embed="rId3">
            <a:alphaModFix amt="23000"/>
            <a:extLst>
              <a:ext uri="{28A0092B-C50C-407E-A947-70E740481C1C}">
                <a14:useLocalDpi xmlns:a14="http://schemas.microsoft.com/office/drawing/2010/main" val="0"/>
              </a:ext>
            </a:extLst>
          </a:blip>
          <a:stretch>
            <a:fillRect/>
          </a:stretch>
        </p:blipFill>
        <p:spPr>
          <a:xfrm>
            <a:off x="2" y="-220436"/>
            <a:ext cx="9143999" cy="4508043"/>
          </a:xfrm>
          <a:gradFill flip="none" rotWithShape="1">
            <a:gsLst>
              <a:gs pos="0">
                <a:schemeClr val="accent3"/>
              </a:gs>
              <a:gs pos="100000">
                <a:srgbClr val="000000"/>
              </a:gs>
              <a:gs pos="50000">
                <a:schemeClr val="accent2"/>
              </a:gs>
              <a:gs pos="75000">
                <a:schemeClr val="accent2"/>
              </a:gs>
            </a:gsLst>
            <a:lin ang="0" scaled="1"/>
            <a:tileRect/>
          </a:gradFill>
        </p:spPr>
      </p:pic>
      <p:grpSp>
        <p:nvGrpSpPr>
          <p:cNvPr id="11" name="Group 10">
            <a:extLst>
              <a:ext uri="{FF2B5EF4-FFF2-40B4-BE49-F238E27FC236}">
                <a16:creationId xmlns:a16="http://schemas.microsoft.com/office/drawing/2014/main" id="{70F9BFEB-DD6D-8448-85B4-EF90DC9A7F70}"/>
              </a:ext>
            </a:extLst>
          </p:cNvPr>
          <p:cNvGrpSpPr/>
          <p:nvPr/>
        </p:nvGrpSpPr>
        <p:grpSpPr>
          <a:xfrm>
            <a:off x="1" y="5538687"/>
            <a:ext cx="1717935" cy="462064"/>
            <a:chOff x="0" y="6241915"/>
            <a:chExt cx="2290581" cy="616085"/>
          </a:xfrm>
        </p:grpSpPr>
        <p:pic>
          <p:nvPicPr>
            <p:cNvPr id="12" name="Picture 11" descr="group-consultations-LOGO_RGB-1000px.jpg">
              <a:extLst>
                <a:ext uri="{FF2B5EF4-FFF2-40B4-BE49-F238E27FC236}">
                  <a16:creationId xmlns:a16="http://schemas.microsoft.com/office/drawing/2014/main" id="{E86B8642-E75B-9C40-A60D-ED84D2F7E615}"/>
                </a:ext>
              </a:extLst>
            </p:cNvPr>
            <p:cNvPicPr>
              <a:picLocks noChangeAspect="1"/>
            </p:cNvPicPr>
            <p:nvPr/>
          </p:nvPicPr>
          <p:blipFill rotWithShape="1">
            <a:blip r:embed="rId4">
              <a:extLst>
                <a:ext uri="{28A0092B-C50C-407E-A947-70E740481C1C}">
                  <a14:useLocalDpi xmlns:a14="http://schemas.microsoft.com/office/drawing/2010/main" val="0"/>
                </a:ext>
              </a:extLst>
            </a:blip>
            <a:srcRect l="9146" t="19692" r="8161" b="20279"/>
            <a:stretch/>
          </p:blipFill>
          <p:spPr>
            <a:xfrm>
              <a:off x="0" y="6241915"/>
              <a:ext cx="2121695" cy="616085"/>
            </a:xfrm>
            <a:prstGeom prst="rect">
              <a:avLst/>
            </a:prstGeom>
          </p:spPr>
        </p:pic>
        <p:sp>
          <p:nvSpPr>
            <p:cNvPr id="13" name="TextBox 12">
              <a:extLst>
                <a:ext uri="{FF2B5EF4-FFF2-40B4-BE49-F238E27FC236}">
                  <a16:creationId xmlns:a16="http://schemas.microsoft.com/office/drawing/2014/main" id="{4A22A375-6A86-C64B-A08E-DA0EEB6A3ECD}"/>
                </a:ext>
              </a:extLst>
            </p:cNvPr>
            <p:cNvSpPr txBox="1"/>
            <p:nvPr/>
          </p:nvSpPr>
          <p:spPr>
            <a:xfrm>
              <a:off x="1982375" y="6496998"/>
              <a:ext cx="308206" cy="215444"/>
            </a:xfrm>
            <a:prstGeom prst="rect">
              <a:avLst/>
            </a:prstGeom>
            <a:noFill/>
          </p:spPr>
          <p:txBody>
            <a:bodyPr wrap="none" rtlCol="0">
              <a:spAutoFit/>
            </a:bodyPr>
            <a:lstStyle/>
            <a:p>
              <a:pPr defTabSz="685783"/>
              <a:r>
                <a:rPr lang="en-US" sz="450">
                  <a:solidFill>
                    <a:srgbClr val="0099BA"/>
                  </a:solidFill>
                  <a:latin typeface="Montserrat" panose="02000505000000020004" pitchFamily="2" charset="77"/>
                </a:rPr>
                <a:t>®</a:t>
              </a:r>
            </a:p>
          </p:txBody>
        </p:sp>
      </p:grpSp>
      <p:sp>
        <p:nvSpPr>
          <p:cNvPr id="3" name="TextBox 2">
            <a:extLst>
              <a:ext uri="{FF2B5EF4-FFF2-40B4-BE49-F238E27FC236}">
                <a16:creationId xmlns:a16="http://schemas.microsoft.com/office/drawing/2014/main" id="{FBCF2F78-B5C7-F045-A929-AA2F1ABE3FB7}"/>
              </a:ext>
            </a:extLst>
          </p:cNvPr>
          <p:cNvSpPr txBox="1"/>
          <p:nvPr/>
        </p:nvSpPr>
        <p:spPr>
          <a:xfrm>
            <a:off x="5772152" y="1153451"/>
            <a:ext cx="184731" cy="415498"/>
          </a:xfrm>
          <a:prstGeom prst="rect">
            <a:avLst/>
          </a:prstGeom>
          <a:noFill/>
        </p:spPr>
        <p:txBody>
          <a:bodyPr wrap="none" rtlCol="0">
            <a:spAutoFit/>
          </a:bodyPr>
          <a:lstStyle/>
          <a:p>
            <a:pPr defTabSz="685783"/>
            <a:endParaRPr lang="en-US" sz="2100" b="1" dirty="0">
              <a:solidFill>
                <a:srgbClr val="FF0000"/>
              </a:solidFill>
              <a:latin typeface="Open Sans"/>
            </a:endParaRPr>
          </a:p>
        </p:txBody>
      </p:sp>
      <p:grpSp>
        <p:nvGrpSpPr>
          <p:cNvPr id="9" name="Group 8">
            <a:extLst>
              <a:ext uri="{FF2B5EF4-FFF2-40B4-BE49-F238E27FC236}">
                <a16:creationId xmlns:a16="http://schemas.microsoft.com/office/drawing/2014/main" id="{63847C71-42FE-B847-89C5-DF180E7AA006}"/>
              </a:ext>
            </a:extLst>
          </p:cNvPr>
          <p:cNvGrpSpPr/>
          <p:nvPr/>
        </p:nvGrpSpPr>
        <p:grpSpPr>
          <a:xfrm>
            <a:off x="127445" y="4572009"/>
            <a:ext cx="3948963" cy="682277"/>
            <a:chOff x="1845529" y="4930232"/>
            <a:chExt cx="5265284" cy="909702"/>
          </a:xfrm>
        </p:grpSpPr>
        <p:grpSp>
          <p:nvGrpSpPr>
            <p:cNvPr id="14" name="Group 13">
              <a:extLst>
                <a:ext uri="{FF2B5EF4-FFF2-40B4-BE49-F238E27FC236}">
                  <a16:creationId xmlns:a16="http://schemas.microsoft.com/office/drawing/2014/main" id="{6B0DC793-A4CC-B34C-8BB8-5D11337C9FF5}"/>
                </a:ext>
              </a:extLst>
            </p:cNvPr>
            <p:cNvGrpSpPr/>
            <p:nvPr/>
          </p:nvGrpSpPr>
          <p:grpSpPr>
            <a:xfrm>
              <a:off x="2141039" y="4930232"/>
              <a:ext cx="909705" cy="909702"/>
              <a:chOff x="7923693" y="804103"/>
              <a:chExt cx="907344" cy="907342"/>
            </a:xfrm>
          </p:grpSpPr>
          <p:sp>
            <p:nvSpPr>
              <p:cNvPr id="18" name="Oval 17">
                <a:extLst>
                  <a:ext uri="{FF2B5EF4-FFF2-40B4-BE49-F238E27FC236}">
                    <a16:creationId xmlns:a16="http://schemas.microsoft.com/office/drawing/2014/main" id="{848B0F36-485D-0B48-AFFF-DB66FFE5E1BB}"/>
                  </a:ext>
                </a:extLst>
              </p:cNvPr>
              <p:cNvSpPr/>
              <p:nvPr/>
            </p:nvSpPr>
            <p:spPr>
              <a:xfrm>
                <a:off x="7923693" y="804103"/>
                <a:ext cx="907344" cy="907342"/>
              </a:xfrm>
              <a:prstGeom prst="ellipse">
                <a:avLst/>
              </a:prstGeom>
              <a:solidFill>
                <a:schemeClr val="accent1">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b="1">
                  <a:solidFill>
                    <a:srgbClr val="FFFFFF"/>
                  </a:solidFill>
                  <a:latin typeface="Montserrat SemiBold" pitchFamily="2" charset="77"/>
                  <a:cs typeface="Century Gothic"/>
                </a:endParaRPr>
              </a:p>
            </p:txBody>
          </p:sp>
          <p:sp>
            <p:nvSpPr>
              <p:cNvPr id="19" name="Oval 18">
                <a:extLst>
                  <a:ext uri="{FF2B5EF4-FFF2-40B4-BE49-F238E27FC236}">
                    <a16:creationId xmlns:a16="http://schemas.microsoft.com/office/drawing/2014/main" id="{F1FF5679-A4CC-B74E-8A45-C5F9143EAE4C}"/>
                  </a:ext>
                </a:extLst>
              </p:cNvPr>
              <p:cNvSpPr/>
              <p:nvPr/>
            </p:nvSpPr>
            <p:spPr>
              <a:xfrm>
                <a:off x="7987078" y="867482"/>
                <a:ext cx="780585" cy="7805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b="1">
                  <a:solidFill>
                    <a:srgbClr val="FFFFFF"/>
                  </a:solidFill>
                  <a:latin typeface="Montserrat SemiBold" pitchFamily="2" charset="77"/>
                  <a:cs typeface="Century Gothic"/>
                </a:endParaRPr>
              </a:p>
            </p:txBody>
          </p:sp>
        </p:grpSp>
        <p:grpSp>
          <p:nvGrpSpPr>
            <p:cNvPr id="15" name="Group 14">
              <a:extLst>
                <a:ext uri="{FF2B5EF4-FFF2-40B4-BE49-F238E27FC236}">
                  <a16:creationId xmlns:a16="http://schemas.microsoft.com/office/drawing/2014/main" id="{0D826884-9FFB-3D45-A6AF-C0F6C7C97E9B}"/>
                </a:ext>
              </a:extLst>
            </p:cNvPr>
            <p:cNvGrpSpPr/>
            <p:nvPr/>
          </p:nvGrpSpPr>
          <p:grpSpPr>
            <a:xfrm>
              <a:off x="1845529" y="5147437"/>
              <a:ext cx="5265284" cy="590331"/>
              <a:chOff x="1845529" y="5022942"/>
              <a:chExt cx="5265284" cy="590331"/>
            </a:xfrm>
          </p:grpSpPr>
          <p:sp>
            <p:nvSpPr>
              <p:cNvPr id="16" name="Rectangle 15">
                <a:extLst>
                  <a:ext uri="{FF2B5EF4-FFF2-40B4-BE49-F238E27FC236}">
                    <a16:creationId xmlns:a16="http://schemas.microsoft.com/office/drawing/2014/main" id="{EC968C3C-4362-9B42-ACA2-12F8258984E2}"/>
                  </a:ext>
                </a:extLst>
              </p:cNvPr>
              <p:cNvSpPr/>
              <p:nvPr/>
            </p:nvSpPr>
            <p:spPr>
              <a:xfrm>
                <a:off x="1845529" y="5244368"/>
                <a:ext cx="3939047" cy="368905"/>
              </a:xfrm>
              <a:prstGeom prst="rect">
                <a:avLst/>
              </a:prstGeom>
            </p:spPr>
            <p:txBody>
              <a:bodyPr wrap="square" numCol="1" spcCol="1097280">
                <a:spAutoFit/>
              </a:bodyPr>
              <a:lstStyle/>
              <a:p>
                <a:pPr defTabSz="685783">
                  <a:lnSpc>
                    <a:spcPct val="150000"/>
                  </a:lnSpc>
                </a:pPr>
                <a:endParaRPr lang="en-US" sz="900" b="1">
                  <a:solidFill>
                    <a:srgbClr val="7F7F7F"/>
                  </a:solidFill>
                  <a:latin typeface="Montserrat SemiBold" pitchFamily="2" charset="77"/>
                  <a:cs typeface="Century Gothic"/>
                </a:endParaRPr>
              </a:p>
            </p:txBody>
          </p:sp>
          <p:sp>
            <p:nvSpPr>
              <p:cNvPr id="17" name="TextBox 16">
                <a:extLst>
                  <a:ext uri="{FF2B5EF4-FFF2-40B4-BE49-F238E27FC236}">
                    <a16:creationId xmlns:a16="http://schemas.microsoft.com/office/drawing/2014/main" id="{2DCA25A7-4FCA-C347-BCA5-26D999D6266D}"/>
                  </a:ext>
                </a:extLst>
              </p:cNvPr>
              <p:cNvSpPr txBox="1"/>
              <p:nvPr/>
            </p:nvSpPr>
            <p:spPr>
              <a:xfrm>
                <a:off x="3346254" y="5022942"/>
                <a:ext cx="3764559" cy="492442"/>
              </a:xfrm>
              <a:prstGeom prst="rect">
                <a:avLst/>
              </a:prstGeom>
              <a:noFill/>
            </p:spPr>
            <p:txBody>
              <a:bodyPr wrap="square" rtlCol="0">
                <a:spAutoFit/>
              </a:bodyPr>
              <a:lstStyle/>
              <a:p>
                <a:pPr defTabSz="685783"/>
                <a:r>
                  <a:rPr lang="en-US" b="1" dirty="0">
                    <a:solidFill>
                      <a:srgbClr val="262626"/>
                    </a:solidFill>
                    <a:latin typeface="Montserrat SemiBold" pitchFamily="2" charset="77"/>
                    <a:cs typeface="Montserrat Light"/>
                  </a:rPr>
                  <a:t>Introductions </a:t>
                </a:r>
              </a:p>
            </p:txBody>
          </p:sp>
        </p:grpSp>
      </p:grpSp>
      <p:grpSp>
        <p:nvGrpSpPr>
          <p:cNvPr id="21" name="Group 20">
            <a:extLst>
              <a:ext uri="{FF2B5EF4-FFF2-40B4-BE49-F238E27FC236}">
                <a16:creationId xmlns:a16="http://schemas.microsoft.com/office/drawing/2014/main" id="{BA96B1B9-0276-DE4D-98EB-0605182E1FE3}"/>
              </a:ext>
            </a:extLst>
          </p:cNvPr>
          <p:cNvGrpSpPr/>
          <p:nvPr/>
        </p:nvGrpSpPr>
        <p:grpSpPr>
          <a:xfrm>
            <a:off x="4572000" y="4496051"/>
            <a:ext cx="4289048" cy="923330"/>
            <a:chOff x="6287423" y="4803099"/>
            <a:chExt cx="5718730" cy="1231108"/>
          </a:xfrm>
        </p:grpSpPr>
        <p:grpSp>
          <p:nvGrpSpPr>
            <p:cNvPr id="22" name="Group 21">
              <a:extLst>
                <a:ext uri="{FF2B5EF4-FFF2-40B4-BE49-F238E27FC236}">
                  <a16:creationId xmlns:a16="http://schemas.microsoft.com/office/drawing/2014/main" id="{55CB2CDF-1832-0643-BDC0-12E335181D0A}"/>
                </a:ext>
              </a:extLst>
            </p:cNvPr>
            <p:cNvGrpSpPr/>
            <p:nvPr/>
          </p:nvGrpSpPr>
          <p:grpSpPr>
            <a:xfrm>
              <a:off x="6287423" y="4948413"/>
              <a:ext cx="909705" cy="909702"/>
              <a:chOff x="6146818" y="5168851"/>
              <a:chExt cx="781358" cy="781356"/>
            </a:xfrm>
          </p:grpSpPr>
          <p:sp>
            <p:nvSpPr>
              <p:cNvPr id="24" name="Oval 23">
                <a:extLst>
                  <a:ext uri="{FF2B5EF4-FFF2-40B4-BE49-F238E27FC236}">
                    <a16:creationId xmlns:a16="http://schemas.microsoft.com/office/drawing/2014/main" id="{BB0CF57F-1528-A04D-87CC-2C8AFEBF5CA3}"/>
                  </a:ext>
                </a:extLst>
              </p:cNvPr>
              <p:cNvSpPr/>
              <p:nvPr/>
            </p:nvSpPr>
            <p:spPr>
              <a:xfrm>
                <a:off x="6146818" y="5168851"/>
                <a:ext cx="781358" cy="781356"/>
              </a:xfrm>
              <a:prstGeom prst="ellipse">
                <a:avLst/>
              </a:prstGeom>
              <a:solidFill>
                <a:schemeClr val="accent3">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b="1">
                  <a:solidFill>
                    <a:srgbClr val="FFFFFF"/>
                  </a:solidFill>
                  <a:latin typeface="Montserrat SemiBold" pitchFamily="2" charset="77"/>
                  <a:cs typeface="Century Gothic"/>
                </a:endParaRPr>
              </a:p>
            </p:txBody>
          </p:sp>
          <p:sp>
            <p:nvSpPr>
              <p:cNvPr id="25" name="Oval 24">
                <a:extLst>
                  <a:ext uri="{FF2B5EF4-FFF2-40B4-BE49-F238E27FC236}">
                    <a16:creationId xmlns:a16="http://schemas.microsoft.com/office/drawing/2014/main" id="{B5E20619-F813-7F4F-B04F-FBB3E6D5ADEF}"/>
                  </a:ext>
                </a:extLst>
              </p:cNvPr>
              <p:cNvSpPr/>
              <p:nvPr/>
            </p:nvSpPr>
            <p:spPr>
              <a:xfrm>
                <a:off x="6201399" y="5223430"/>
                <a:ext cx="672200" cy="67219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b="1">
                  <a:solidFill>
                    <a:srgbClr val="FFFFFF"/>
                  </a:solidFill>
                  <a:latin typeface="Montserrat SemiBold" pitchFamily="2" charset="77"/>
                  <a:cs typeface="Century Gothic"/>
                </a:endParaRPr>
              </a:p>
            </p:txBody>
          </p:sp>
        </p:grpSp>
        <p:sp>
          <p:nvSpPr>
            <p:cNvPr id="23" name="TextBox 22">
              <a:extLst>
                <a:ext uri="{FF2B5EF4-FFF2-40B4-BE49-F238E27FC236}">
                  <a16:creationId xmlns:a16="http://schemas.microsoft.com/office/drawing/2014/main" id="{471E3F93-5FCA-5D4A-8689-D753CCA9B28C}"/>
                </a:ext>
              </a:extLst>
            </p:cNvPr>
            <p:cNvSpPr txBox="1"/>
            <p:nvPr/>
          </p:nvSpPr>
          <p:spPr>
            <a:xfrm>
              <a:off x="7492032" y="4803099"/>
              <a:ext cx="4514121" cy="1231108"/>
            </a:xfrm>
            <a:prstGeom prst="rect">
              <a:avLst/>
            </a:prstGeom>
            <a:noFill/>
          </p:spPr>
          <p:txBody>
            <a:bodyPr wrap="square" rtlCol="0">
              <a:spAutoFit/>
            </a:bodyPr>
            <a:lstStyle/>
            <a:p>
              <a:pPr defTabSz="685783"/>
              <a:r>
                <a:rPr lang="en-US" b="1" dirty="0">
                  <a:solidFill>
                    <a:srgbClr val="262626"/>
                  </a:solidFill>
                  <a:latin typeface="Montserrat SemiBold" pitchFamily="2" charset="77"/>
                  <a:cs typeface="Century Gothic"/>
                </a:rPr>
                <a:t>Your name &amp; </a:t>
              </a:r>
            </a:p>
            <a:p>
              <a:pPr defTabSz="685783"/>
              <a:r>
                <a:rPr lang="en-US" b="1" dirty="0">
                  <a:solidFill>
                    <a:srgbClr val="262626"/>
                  </a:solidFill>
                  <a:latin typeface="Montserrat SemiBold" pitchFamily="2" charset="77"/>
                  <a:cs typeface="Century Gothic"/>
                </a:rPr>
                <a:t>how long you’ve lived with </a:t>
              </a:r>
              <a:r>
                <a:rPr lang="en-US" b="1" dirty="0">
                  <a:solidFill>
                    <a:srgbClr val="262626"/>
                  </a:solidFill>
                  <a:highlight>
                    <a:srgbClr val="FFFF00"/>
                  </a:highlight>
                  <a:latin typeface="Montserrat SemiBold" pitchFamily="2" charset="77"/>
                  <a:cs typeface="Century Gothic"/>
                </a:rPr>
                <a:t>Diabetes</a:t>
              </a:r>
            </a:p>
          </p:txBody>
        </p:sp>
      </p:grpSp>
    </p:spTree>
    <p:extLst>
      <p:ext uri="{BB962C8B-B14F-4D97-AF65-F5344CB8AC3E}">
        <p14:creationId xmlns:p14="http://schemas.microsoft.com/office/powerpoint/2010/main" val="14419675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3220A5-3A01-4A2B-A81B-54F399576317}"/>
              </a:ext>
            </a:extLst>
          </p:cNvPr>
          <p:cNvSpPr/>
          <p:nvPr/>
        </p:nvSpPr>
        <p:spPr>
          <a:xfrm>
            <a:off x="4859614" y="857251"/>
            <a:ext cx="4276988" cy="4443984"/>
          </a:xfrm>
          <a:custGeom>
            <a:avLst/>
            <a:gdLst>
              <a:gd name="connsiteX0" fmla="*/ 0 w 5938156"/>
              <a:gd name="connsiteY0" fmla="*/ 0 h 6355339"/>
              <a:gd name="connsiteX1" fmla="*/ 5938156 w 5938156"/>
              <a:gd name="connsiteY1" fmla="*/ 0 h 6355339"/>
              <a:gd name="connsiteX2" fmla="*/ 5938156 w 5938156"/>
              <a:gd name="connsiteY2" fmla="*/ 6355339 h 6355339"/>
              <a:gd name="connsiteX3" fmla="*/ 0 w 5938156"/>
              <a:gd name="connsiteY3" fmla="*/ 6355339 h 6355339"/>
              <a:gd name="connsiteX4" fmla="*/ 0 w 5938156"/>
              <a:gd name="connsiteY4" fmla="*/ 0 h 6355339"/>
              <a:gd name="connsiteX0" fmla="*/ 326571 w 5938156"/>
              <a:gd name="connsiteY0" fmla="*/ 0 h 6371668"/>
              <a:gd name="connsiteX1" fmla="*/ 5938156 w 5938156"/>
              <a:gd name="connsiteY1" fmla="*/ 16329 h 6371668"/>
              <a:gd name="connsiteX2" fmla="*/ 5938156 w 5938156"/>
              <a:gd name="connsiteY2" fmla="*/ 6371668 h 6371668"/>
              <a:gd name="connsiteX3" fmla="*/ 0 w 5938156"/>
              <a:gd name="connsiteY3" fmla="*/ 6371668 h 6371668"/>
              <a:gd name="connsiteX4" fmla="*/ 326571 w 5938156"/>
              <a:gd name="connsiteY4" fmla="*/ 0 h 6371668"/>
              <a:gd name="connsiteX0" fmla="*/ 0 w 5611585"/>
              <a:gd name="connsiteY0" fmla="*/ 0 h 6371668"/>
              <a:gd name="connsiteX1" fmla="*/ 5611585 w 5611585"/>
              <a:gd name="connsiteY1" fmla="*/ 16329 h 6371668"/>
              <a:gd name="connsiteX2" fmla="*/ 5611585 w 5611585"/>
              <a:gd name="connsiteY2" fmla="*/ 6371668 h 6371668"/>
              <a:gd name="connsiteX3" fmla="*/ 1796143 w 5611585"/>
              <a:gd name="connsiteY3" fmla="*/ 6077754 h 6371668"/>
              <a:gd name="connsiteX4" fmla="*/ 0 w 5611585"/>
              <a:gd name="connsiteY4" fmla="*/ 0 h 6371668"/>
              <a:gd name="connsiteX0" fmla="*/ 0 w 5578928"/>
              <a:gd name="connsiteY0" fmla="*/ 0 h 6387997"/>
              <a:gd name="connsiteX1" fmla="*/ 5578928 w 5578928"/>
              <a:gd name="connsiteY1" fmla="*/ 32658 h 6387997"/>
              <a:gd name="connsiteX2" fmla="*/ 5578928 w 5578928"/>
              <a:gd name="connsiteY2" fmla="*/ 6387997 h 6387997"/>
              <a:gd name="connsiteX3" fmla="*/ 1763486 w 5578928"/>
              <a:gd name="connsiteY3" fmla="*/ 6094083 h 6387997"/>
              <a:gd name="connsiteX4" fmla="*/ 0 w 5578928"/>
              <a:gd name="connsiteY4" fmla="*/ 0 h 6387997"/>
              <a:gd name="connsiteX0" fmla="*/ 629863 w 6208791"/>
              <a:gd name="connsiteY0" fmla="*/ 0 h 6387997"/>
              <a:gd name="connsiteX1" fmla="*/ 6208791 w 6208791"/>
              <a:gd name="connsiteY1" fmla="*/ 32658 h 6387997"/>
              <a:gd name="connsiteX2" fmla="*/ 6208791 w 6208791"/>
              <a:gd name="connsiteY2" fmla="*/ 6387997 h 6387997"/>
              <a:gd name="connsiteX3" fmla="*/ 2393349 w 6208791"/>
              <a:gd name="connsiteY3" fmla="*/ 6094083 h 6387997"/>
              <a:gd name="connsiteX4" fmla="*/ 629863 w 6208791"/>
              <a:gd name="connsiteY4" fmla="*/ 0 h 6387997"/>
              <a:gd name="connsiteX0" fmla="*/ 566774 w 6145702"/>
              <a:gd name="connsiteY0" fmla="*/ 0 h 6387997"/>
              <a:gd name="connsiteX1" fmla="*/ 6145702 w 6145702"/>
              <a:gd name="connsiteY1" fmla="*/ 32658 h 6387997"/>
              <a:gd name="connsiteX2" fmla="*/ 6145702 w 6145702"/>
              <a:gd name="connsiteY2" fmla="*/ 6387997 h 6387997"/>
              <a:gd name="connsiteX3" fmla="*/ 2330260 w 6145702"/>
              <a:gd name="connsiteY3" fmla="*/ 6094083 h 6387997"/>
              <a:gd name="connsiteX4" fmla="*/ 566774 w 6145702"/>
              <a:gd name="connsiteY4" fmla="*/ 0 h 6387997"/>
              <a:gd name="connsiteX0" fmla="*/ 637766 w 6216694"/>
              <a:gd name="connsiteY0" fmla="*/ 0 h 6387997"/>
              <a:gd name="connsiteX1" fmla="*/ 6216694 w 6216694"/>
              <a:gd name="connsiteY1" fmla="*/ 32658 h 6387997"/>
              <a:gd name="connsiteX2" fmla="*/ 6216694 w 6216694"/>
              <a:gd name="connsiteY2" fmla="*/ 6387997 h 6387997"/>
              <a:gd name="connsiteX3" fmla="*/ 2401252 w 6216694"/>
              <a:gd name="connsiteY3" fmla="*/ 6094083 h 6387997"/>
              <a:gd name="connsiteX4" fmla="*/ 637766 w 6216694"/>
              <a:gd name="connsiteY4" fmla="*/ 0 h 6387997"/>
              <a:gd name="connsiteX0" fmla="*/ 622024 w 6200952"/>
              <a:gd name="connsiteY0" fmla="*/ 0 h 6387997"/>
              <a:gd name="connsiteX1" fmla="*/ 6200952 w 6200952"/>
              <a:gd name="connsiteY1" fmla="*/ 32658 h 6387997"/>
              <a:gd name="connsiteX2" fmla="*/ 6200952 w 6200952"/>
              <a:gd name="connsiteY2" fmla="*/ 6387997 h 6387997"/>
              <a:gd name="connsiteX3" fmla="*/ 2385510 w 6200952"/>
              <a:gd name="connsiteY3" fmla="*/ 6094083 h 6387997"/>
              <a:gd name="connsiteX4" fmla="*/ 622024 w 6200952"/>
              <a:gd name="connsiteY4" fmla="*/ 0 h 6387997"/>
              <a:gd name="connsiteX0" fmla="*/ 654250 w 6233178"/>
              <a:gd name="connsiteY0" fmla="*/ 0 h 6387997"/>
              <a:gd name="connsiteX1" fmla="*/ 6233178 w 6233178"/>
              <a:gd name="connsiteY1" fmla="*/ 32658 h 6387997"/>
              <a:gd name="connsiteX2" fmla="*/ 6233178 w 6233178"/>
              <a:gd name="connsiteY2" fmla="*/ 6387997 h 6387997"/>
              <a:gd name="connsiteX3" fmla="*/ 2417736 w 6233178"/>
              <a:gd name="connsiteY3" fmla="*/ 6094083 h 6387997"/>
              <a:gd name="connsiteX4" fmla="*/ 654250 w 6233178"/>
              <a:gd name="connsiteY4" fmla="*/ 0 h 6387997"/>
              <a:gd name="connsiteX0" fmla="*/ 650452 w 6229380"/>
              <a:gd name="connsiteY0" fmla="*/ 0 h 6387997"/>
              <a:gd name="connsiteX1" fmla="*/ 6229380 w 6229380"/>
              <a:gd name="connsiteY1" fmla="*/ 32658 h 6387997"/>
              <a:gd name="connsiteX2" fmla="*/ 6229380 w 6229380"/>
              <a:gd name="connsiteY2" fmla="*/ 6387997 h 6387997"/>
              <a:gd name="connsiteX3" fmla="*/ 2446595 w 6229380"/>
              <a:gd name="connsiteY3" fmla="*/ 6061426 h 6387997"/>
              <a:gd name="connsiteX4" fmla="*/ 650452 w 6229380"/>
              <a:gd name="connsiteY4" fmla="*/ 0 h 6387997"/>
              <a:gd name="connsiteX0" fmla="*/ 650452 w 6229380"/>
              <a:gd name="connsiteY0" fmla="*/ 0 h 6387997"/>
              <a:gd name="connsiteX1" fmla="*/ 6229380 w 6229380"/>
              <a:gd name="connsiteY1" fmla="*/ 32658 h 6387997"/>
              <a:gd name="connsiteX2" fmla="*/ 6229380 w 6229380"/>
              <a:gd name="connsiteY2" fmla="*/ 6387997 h 6387997"/>
              <a:gd name="connsiteX3" fmla="*/ 4569309 w 6229380"/>
              <a:gd name="connsiteY3" fmla="*/ 6270173 h 6387997"/>
              <a:gd name="connsiteX4" fmla="*/ 2446595 w 6229380"/>
              <a:gd name="connsiteY4" fmla="*/ 6061426 h 6387997"/>
              <a:gd name="connsiteX5" fmla="*/ 650452 w 6229380"/>
              <a:gd name="connsiteY5" fmla="*/ 0 h 6387997"/>
              <a:gd name="connsiteX0" fmla="*/ 650452 w 6229380"/>
              <a:gd name="connsiteY0" fmla="*/ 0 h 6387997"/>
              <a:gd name="connsiteX1" fmla="*/ 6229380 w 6229380"/>
              <a:gd name="connsiteY1" fmla="*/ 32658 h 6387997"/>
              <a:gd name="connsiteX2" fmla="*/ 6229380 w 6229380"/>
              <a:gd name="connsiteY2" fmla="*/ 6387997 h 6387997"/>
              <a:gd name="connsiteX3" fmla="*/ 4716266 w 6229380"/>
              <a:gd name="connsiteY3" fmla="*/ 6008916 h 6387997"/>
              <a:gd name="connsiteX4" fmla="*/ 2446595 w 6229380"/>
              <a:gd name="connsiteY4" fmla="*/ 6061426 h 6387997"/>
              <a:gd name="connsiteX5" fmla="*/ 650452 w 6229380"/>
              <a:gd name="connsiteY5" fmla="*/ 0 h 6387997"/>
              <a:gd name="connsiteX0" fmla="*/ 650452 w 6229380"/>
              <a:gd name="connsiteY0" fmla="*/ 0 h 6387997"/>
              <a:gd name="connsiteX1" fmla="*/ 6229380 w 6229380"/>
              <a:gd name="connsiteY1" fmla="*/ 32658 h 6387997"/>
              <a:gd name="connsiteX2" fmla="*/ 6229380 w 6229380"/>
              <a:gd name="connsiteY2" fmla="*/ 6387997 h 6387997"/>
              <a:gd name="connsiteX3" fmla="*/ 4716266 w 6229380"/>
              <a:gd name="connsiteY3" fmla="*/ 6008916 h 6387997"/>
              <a:gd name="connsiteX4" fmla="*/ 2446595 w 6229380"/>
              <a:gd name="connsiteY4" fmla="*/ 6061426 h 6387997"/>
              <a:gd name="connsiteX5" fmla="*/ 650452 w 6229380"/>
              <a:gd name="connsiteY5" fmla="*/ 0 h 6387997"/>
              <a:gd name="connsiteX0" fmla="*/ 650452 w 6245708"/>
              <a:gd name="connsiteY0" fmla="*/ 0 h 6551283"/>
              <a:gd name="connsiteX1" fmla="*/ 6229380 w 6245708"/>
              <a:gd name="connsiteY1" fmla="*/ 32658 h 6551283"/>
              <a:gd name="connsiteX2" fmla="*/ 6245708 w 6245708"/>
              <a:gd name="connsiteY2" fmla="*/ 6551283 h 6551283"/>
              <a:gd name="connsiteX3" fmla="*/ 4716266 w 6245708"/>
              <a:gd name="connsiteY3" fmla="*/ 6008916 h 6551283"/>
              <a:gd name="connsiteX4" fmla="*/ 2446595 w 6245708"/>
              <a:gd name="connsiteY4" fmla="*/ 6061426 h 6551283"/>
              <a:gd name="connsiteX5" fmla="*/ 650452 w 6245708"/>
              <a:gd name="connsiteY5" fmla="*/ 0 h 6551283"/>
              <a:gd name="connsiteX0" fmla="*/ 650452 w 6245708"/>
              <a:gd name="connsiteY0" fmla="*/ 0 h 6551283"/>
              <a:gd name="connsiteX1" fmla="*/ 6229380 w 6245708"/>
              <a:gd name="connsiteY1" fmla="*/ 32658 h 6551283"/>
              <a:gd name="connsiteX2" fmla="*/ 6245708 w 6245708"/>
              <a:gd name="connsiteY2" fmla="*/ 6551283 h 6551283"/>
              <a:gd name="connsiteX3" fmla="*/ 4716266 w 6245708"/>
              <a:gd name="connsiteY3" fmla="*/ 6008916 h 6551283"/>
              <a:gd name="connsiteX4" fmla="*/ 2446595 w 6245708"/>
              <a:gd name="connsiteY4" fmla="*/ 6061426 h 6551283"/>
              <a:gd name="connsiteX5" fmla="*/ 650452 w 6245708"/>
              <a:gd name="connsiteY5" fmla="*/ 0 h 6551283"/>
              <a:gd name="connsiteX0" fmla="*/ 650452 w 6245708"/>
              <a:gd name="connsiteY0" fmla="*/ 0 h 6551283"/>
              <a:gd name="connsiteX1" fmla="*/ 6229380 w 6245708"/>
              <a:gd name="connsiteY1" fmla="*/ 32658 h 6551283"/>
              <a:gd name="connsiteX2" fmla="*/ 6245708 w 6245708"/>
              <a:gd name="connsiteY2" fmla="*/ 6551283 h 6551283"/>
              <a:gd name="connsiteX3" fmla="*/ 4716266 w 6245708"/>
              <a:gd name="connsiteY3" fmla="*/ 6008916 h 6551283"/>
              <a:gd name="connsiteX4" fmla="*/ 2446595 w 6245708"/>
              <a:gd name="connsiteY4" fmla="*/ 6061426 h 6551283"/>
              <a:gd name="connsiteX5" fmla="*/ 650452 w 6245708"/>
              <a:gd name="connsiteY5" fmla="*/ 0 h 6551283"/>
              <a:gd name="connsiteX0" fmla="*/ 160673 w 5755929"/>
              <a:gd name="connsiteY0" fmla="*/ 0 h 6551283"/>
              <a:gd name="connsiteX1" fmla="*/ 5739601 w 5755929"/>
              <a:gd name="connsiteY1" fmla="*/ 32658 h 6551283"/>
              <a:gd name="connsiteX2" fmla="*/ 5755929 w 5755929"/>
              <a:gd name="connsiteY2" fmla="*/ 6551283 h 6551283"/>
              <a:gd name="connsiteX3" fmla="*/ 4226487 w 5755929"/>
              <a:gd name="connsiteY3" fmla="*/ 6008916 h 6551283"/>
              <a:gd name="connsiteX4" fmla="*/ 1956816 w 5755929"/>
              <a:gd name="connsiteY4" fmla="*/ 6061426 h 6551283"/>
              <a:gd name="connsiteX5" fmla="*/ 1548601 w 5755929"/>
              <a:gd name="connsiteY5" fmla="*/ 4637316 h 6551283"/>
              <a:gd name="connsiteX6" fmla="*/ 160673 w 5755929"/>
              <a:gd name="connsiteY6" fmla="*/ 0 h 6551283"/>
              <a:gd name="connsiteX0" fmla="*/ 662826 w 6258082"/>
              <a:gd name="connsiteY0" fmla="*/ 0 h 6551283"/>
              <a:gd name="connsiteX1" fmla="*/ 6241754 w 6258082"/>
              <a:gd name="connsiteY1" fmla="*/ 32658 h 6551283"/>
              <a:gd name="connsiteX2" fmla="*/ 6258082 w 6258082"/>
              <a:gd name="connsiteY2" fmla="*/ 6551283 h 6551283"/>
              <a:gd name="connsiteX3" fmla="*/ 4728640 w 6258082"/>
              <a:gd name="connsiteY3" fmla="*/ 6008916 h 6551283"/>
              <a:gd name="connsiteX4" fmla="*/ 2458969 w 6258082"/>
              <a:gd name="connsiteY4" fmla="*/ 6061426 h 6551283"/>
              <a:gd name="connsiteX5" fmla="*/ 2050754 w 6258082"/>
              <a:gd name="connsiteY5" fmla="*/ 4637316 h 6551283"/>
              <a:gd name="connsiteX6" fmla="*/ 662826 w 6258082"/>
              <a:gd name="connsiteY6" fmla="*/ 0 h 6551283"/>
              <a:gd name="connsiteX0" fmla="*/ 607694 w 6202950"/>
              <a:gd name="connsiteY0" fmla="*/ 0 h 6551283"/>
              <a:gd name="connsiteX1" fmla="*/ 6186622 w 6202950"/>
              <a:gd name="connsiteY1" fmla="*/ 32658 h 6551283"/>
              <a:gd name="connsiteX2" fmla="*/ 6202950 w 6202950"/>
              <a:gd name="connsiteY2" fmla="*/ 6551283 h 6551283"/>
              <a:gd name="connsiteX3" fmla="*/ 4673508 w 6202950"/>
              <a:gd name="connsiteY3" fmla="*/ 6008916 h 6551283"/>
              <a:gd name="connsiteX4" fmla="*/ 2403837 w 6202950"/>
              <a:gd name="connsiteY4" fmla="*/ 6061426 h 6551283"/>
              <a:gd name="connsiteX5" fmla="*/ 2126251 w 6202950"/>
              <a:gd name="connsiteY5" fmla="*/ 4506687 h 6551283"/>
              <a:gd name="connsiteX6" fmla="*/ 607694 w 6202950"/>
              <a:gd name="connsiteY6" fmla="*/ 0 h 6551283"/>
              <a:gd name="connsiteX0" fmla="*/ 639760 w 6235016"/>
              <a:gd name="connsiteY0" fmla="*/ 0 h 6551283"/>
              <a:gd name="connsiteX1" fmla="*/ 6218688 w 6235016"/>
              <a:gd name="connsiteY1" fmla="*/ 32658 h 6551283"/>
              <a:gd name="connsiteX2" fmla="*/ 6235016 w 6235016"/>
              <a:gd name="connsiteY2" fmla="*/ 6551283 h 6551283"/>
              <a:gd name="connsiteX3" fmla="*/ 4705574 w 6235016"/>
              <a:gd name="connsiteY3" fmla="*/ 6008916 h 6551283"/>
              <a:gd name="connsiteX4" fmla="*/ 2435903 w 6235016"/>
              <a:gd name="connsiteY4" fmla="*/ 6061426 h 6551283"/>
              <a:gd name="connsiteX5" fmla="*/ 2158317 w 6235016"/>
              <a:gd name="connsiteY5" fmla="*/ 4506687 h 6551283"/>
              <a:gd name="connsiteX6" fmla="*/ 639760 w 6235016"/>
              <a:gd name="connsiteY6" fmla="*/ 0 h 6551283"/>
              <a:gd name="connsiteX0" fmla="*/ 567862 w 6163118"/>
              <a:gd name="connsiteY0" fmla="*/ 0 h 6551283"/>
              <a:gd name="connsiteX1" fmla="*/ 6146790 w 6163118"/>
              <a:gd name="connsiteY1" fmla="*/ 32658 h 6551283"/>
              <a:gd name="connsiteX2" fmla="*/ 6163118 w 6163118"/>
              <a:gd name="connsiteY2" fmla="*/ 6551283 h 6551283"/>
              <a:gd name="connsiteX3" fmla="*/ 4633676 w 6163118"/>
              <a:gd name="connsiteY3" fmla="*/ 6008916 h 6551283"/>
              <a:gd name="connsiteX4" fmla="*/ 2364005 w 6163118"/>
              <a:gd name="connsiteY4" fmla="*/ 6061426 h 6551283"/>
              <a:gd name="connsiteX5" fmla="*/ 2266034 w 6163118"/>
              <a:gd name="connsiteY5" fmla="*/ 4457702 h 6551283"/>
              <a:gd name="connsiteX6" fmla="*/ 567862 w 6163118"/>
              <a:gd name="connsiteY6" fmla="*/ 0 h 6551283"/>
              <a:gd name="connsiteX0" fmla="*/ 804875 w 6400131"/>
              <a:gd name="connsiteY0" fmla="*/ 0 h 6551283"/>
              <a:gd name="connsiteX1" fmla="*/ 6383803 w 6400131"/>
              <a:gd name="connsiteY1" fmla="*/ 32658 h 6551283"/>
              <a:gd name="connsiteX2" fmla="*/ 6400131 w 6400131"/>
              <a:gd name="connsiteY2" fmla="*/ 6551283 h 6551283"/>
              <a:gd name="connsiteX3" fmla="*/ 4870689 w 6400131"/>
              <a:gd name="connsiteY3" fmla="*/ 6008916 h 6551283"/>
              <a:gd name="connsiteX4" fmla="*/ 2601018 w 6400131"/>
              <a:gd name="connsiteY4" fmla="*/ 6061426 h 6551283"/>
              <a:gd name="connsiteX5" fmla="*/ 1964204 w 6400131"/>
              <a:gd name="connsiteY5" fmla="*/ 4996545 h 6551283"/>
              <a:gd name="connsiteX6" fmla="*/ 804875 w 6400131"/>
              <a:gd name="connsiteY6" fmla="*/ 0 h 6551283"/>
              <a:gd name="connsiteX0" fmla="*/ 804875 w 6400131"/>
              <a:gd name="connsiteY0" fmla="*/ 0 h 6551283"/>
              <a:gd name="connsiteX1" fmla="*/ 6383803 w 6400131"/>
              <a:gd name="connsiteY1" fmla="*/ 32658 h 6551283"/>
              <a:gd name="connsiteX2" fmla="*/ 6400131 w 6400131"/>
              <a:gd name="connsiteY2" fmla="*/ 6551283 h 6551283"/>
              <a:gd name="connsiteX3" fmla="*/ 4870689 w 6400131"/>
              <a:gd name="connsiteY3" fmla="*/ 6008916 h 6551283"/>
              <a:gd name="connsiteX4" fmla="*/ 2601018 w 6400131"/>
              <a:gd name="connsiteY4" fmla="*/ 6061426 h 6551283"/>
              <a:gd name="connsiteX5" fmla="*/ 1964204 w 6400131"/>
              <a:gd name="connsiteY5" fmla="*/ 4996545 h 6551283"/>
              <a:gd name="connsiteX6" fmla="*/ 804875 w 6400131"/>
              <a:gd name="connsiteY6" fmla="*/ 0 h 6551283"/>
              <a:gd name="connsiteX0" fmla="*/ 131897 w 5727153"/>
              <a:gd name="connsiteY0" fmla="*/ 0 h 6551283"/>
              <a:gd name="connsiteX1" fmla="*/ 5710825 w 5727153"/>
              <a:gd name="connsiteY1" fmla="*/ 32658 h 6551283"/>
              <a:gd name="connsiteX2" fmla="*/ 5727153 w 5727153"/>
              <a:gd name="connsiteY2" fmla="*/ 6551283 h 6551283"/>
              <a:gd name="connsiteX3" fmla="*/ 4197711 w 5727153"/>
              <a:gd name="connsiteY3" fmla="*/ 6008916 h 6551283"/>
              <a:gd name="connsiteX4" fmla="*/ 1928040 w 5727153"/>
              <a:gd name="connsiteY4" fmla="*/ 6061426 h 6551283"/>
              <a:gd name="connsiteX5" fmla="*/ 1291226 w 5727153"/>
              <a:gd name="connsiteY5" fmla="*/ 4996545 h 6551283"/>
              <a:gd name="connsiteX6" fmla="*/ 131897 w 5727153"/>
              <a:gd name="connsiteY6" fmla="*/ 0 h 6551283"/>
              <a:gd name="connsiteX0" fmla="*/ 694128 w 6289384"/>
              <a:gd name="connsiteY0" fmla="*/ 0 h 6551283"/>
              <a:gd name="connsiteX1" fmla="*/ 6273056 w 6289384"/>
              <a:gd name="connsiteY1" fmla="*/ 32658 h 6551283"/>
              <a:gd name="connsiteX2" fmla="*/ 6289384 w 6289384"/>
              <a:gd name="connsiteY2" fmla="*/ 6551283 h 6551283"/>
              <a:gd name="connsiteX3" fmla="*/ 4759942 w 6289384"/>
              <a:gd name="connsiteY3" fmla="*/ 6008916 h 6551283"/>
              <a:gd name="connsiteX4" fmla="*/ 2490271 w 6289384"/>
              <a:gd name="connsiteY4" fmla="*/ 6061426 h 6551283"/>
              <a:gd name="connsiteX5" fmla="*/ 1853457 w 6289384"/>
              <a:gd name="connsiteY5" fmla="*/ 4996545 h 6551283"/>
              <a:gd name="connsiteX6" fmla="*/ 694128 w 6289384"/>
              <a:gd name="connsiteY6" fmla="*/ 0 h 6551283"/>
              <a:gd name="connsiteX0" fmla="*/ 694128 w 6289384"/>
              <a:gd name="connsiteY0" fmla="*/ 0 h 6551283"/>
              <a:gd name="connsiteX1" fmla="*/ 6273056 w 6289384"/>
              <a:gd name="connsiteY1" fmla="*/ 32658 h 6551283"/>
              <a:gd name="connsiteX2" fmla="*/ 6289384 w 6289384"/>
              <a:gd name="connsiteY2" fmla="*/ 6551283 h 6551283"/>
              <a:gd name="connsiteX3" fmla="*/ 4759942 w 6289384"/>
              <a:gd name="connsiteY3" fmla="*/ 6008916 h 6551283"/>
              <a:gd name="connsiteX4" fmla="*/ 2490271 w 6289384"/>
              <a:gd name="connsiteY4" fmla="*/ 6061426 h 6551283"/>
              <a:gd name="connsiteX5" fmla="*/ 1853457 w 6289384"/>
              <a:gd name="connsiteY5" fmla="*/ 4996545 h 6551283"/>
              <a:gd name="connsiteX6" fmla="*/ 694128 w 6289384"/>
              <a:gd name="connsiteY6" fmla="*/ 0 h 6551283"/>
              <a:gd name="connsiteX0" fmla="*/ 694128 w 6289384"/>
              <a:gd name="connsiteY0" fmla="*/ 0 h 6551655"/>
              <a:gd name="connsiteX1" fmla="*/ 6273056 w 6289384"/>
              <a:gd name="connsiteY1" fmla="*/ 32658 h 6551655"/>
              <a:gd name="connsiteX2" fmla="*/ 6289384 w 6289384"/>
              <a:gd name="connsiteY2" fmla="*/ 6551283 h 6551655"/>
              <a:gd name="connsiteX3" fmla="*/ 4759942 w 6289384"/>
              <a:gd name="connsiteY3" fmla="*/ 6008916 h 6551655"/>
              <a:gd name="connsiteX4" fmla="*/ 2490271 w 6289384"/>
              <a:gd name="connsiteY4" fmla="*/ 6061426 h 6551655"/>
              <a:gd name="connsiteX5" fmla="*/ 1853457 w 6289384"/>
              <a:gd name="connsiteY5" fmla="*/ 4996545 h 6551655"/>
              <a:gd name="connsiteX6" fmla="*/ 694128 w 6289384"/>
              <a:gd name="connsiteY6" fmla="*/ 0 h 6551655"/>
              <a:gd name="connsiteX0" fmla="*/ 694128 w 6289384"/>
              <a:gd name="connsiteY0" fmla="*/ 0 h 6551791"/>
              <a:gd name="connsiteX1" fmla="*/ 6273056 w 6289384"/>
              <a:gd name="connsiteY1" fmla="*/ 32658 h 6551791"/>
              <a:gd name="connsiteX2" fmla="*/ 6289384 w 6289384"/>
              <a:gd name="connsiteY2" fmla="*/ 6551283 h 6551791"/>
              <a:gd name="connsiteX3" fmla="*/ 4759942 w 6289384"/>
              <a:gd name="connsiteY3" fmla="*/ 6008916 h 6551791"/>
              <a:gd name="connsiteX4" fmla="*/ 2490271 w 6289384"/>
              <a:gd name="connsiteY4" fmla="*/ 6061426 h 6551791"/>
              <a:gd name="connsiteX5" fmla="*/ 1853457 w 6289384"/>
              <a:gd name="connsiteY5" fmla="*/ 4996545 h 6551791"/>
              <a:gd name="connsiteX6" fmla="*/ 694128 w 6289384"/>
              <a:gd name="connsiteY6" fmla="*/ 0 h 6551791"/>
              <a:gd name="connsiteX0" fmla="*/ 694128 w 6289384"/>
              <a:gd name="connsiteY0" fmla="*/ 0 h 6551723"/>
              <a:gd name="connsiteX1" fmla="*/ 6273056 w 6289384"/>
              <a:gd name="connsiteY1" fmla="*/ 32658 h 6551723"/>
              <a:gd name="connsiteX2" fmla="*/ 6289384 w 6289384"/>
              <a:gd name="connsiteY2" fmla="*/ 6551283 h 6551723"/>
              <a:gd name="connsiteX3" fmla="*/ 4759942 w 6289384"/>
              <a:gd name="connsiteY3" fmla="*/ 6008916 h 6551723"/>
              <a:gd name="connsiteX4" fmla="*/ 2490271 w 6289384"/>
              <a:gd name="connsiteY4" fmla="*/ 6061426 h 6551723"/>
              <a:gd name="connsiteX5" fmla="*/ 1853457 w 6289384"/>
              <a:gd name="connsiteY5" fmla="*/ 4996545 h 6551723"/>
              <a:gd name="connsiteX6" fmla="*/ 694128 w 6289384"/>
              <a:gd name="connsiteY6" fmla="*/ 0 h 6551723"/>
              <a:gd name="connsiteX0" fmla="*/ 694128 w 6289384"/>
              <a:gd name="connsiteY0" fmla="*/ 0 h 6535614"/>
              <a:gd name="connsiteX1" fmla="*/ 6273056 w 6289384"/>
              <a:gd name="connsiteY1" fmla="*/ 32658 h 6535614"/>
              <a:gd name="connsiteX2" fmla="*/ 6289384 w 6289384"/>
              <a:gd name="connsiteY2" fmla="*/ 6534954 h 6535614"/>
              <a:gd name="connsiteX3" fmla="*/ 4759942 w 6289384"/>
              <a:gd name="connsiteY3" fmla="*/ 6008916 h 6535614"/>
              <a:gd name="connsiteX4" fmla="*/ 2490271 w 6289384"/>
              <a:gd name="connsiteY4" fmla="*/ 6061426 h 6535614"/>
              <a:gd name="connsiteX5" fmla="*/ 1853457 w 6289384"/>
              <a:gd name="connsiteY5" fmla="*/ 4996545 h 6535614"/>
              <a:gd name="connsiteX6" fmla="*/ 694128 w 6289384"/>
              <a:gd name="connsiteY6" fmla="*/ 0 h 6535614"/>
              <a:gd name="connsiteX0" fmla="*/ 694128 w 6289384"/>
              <a:gd name="connsiteY0" fmla="*/ 0 h 6534954"/>
              <a:gd name="connsiteX1" fmla="*/ 6273056 w 6289384"/>
              <a:gd name="connsiteY1" fmla="*/ 32658 h 6534954"/>
              <a:gd name="connsiteX2" fmla="*/ 6289384 w 6289384"/>
              <a:gd name="connsiteY2" fmla="*/ 6534954 h 6534954"/>
              <a:gd name="connsiteX3" fmla="*/ 4759942 w 6289384"/>
              <a:gd name="connsiteY3" fmla="*/ 6008916 h 6534954"/>
              <a:gd name="connsiteX4" fmla="*/ 2490271 w 6289384"/>
              <a:gd name="connsiteY4" fmla="*/ 6061426 h 6534954"/>
              <a:gd name="connsiteX5" fmla="*/ 1853457 w 6289384"/>
              <a:gd name="connsiteY5" fmla="*/ 4996545 h 6534954"/>
              <a:gd name="connsiteX6" fmla="*/ 694128 w 6289384"/>
              <a:gd name="connsiteY6" fmla="*/ 0 h 653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9384" h="6534954">
                <a:moveTo>
                  <a:pt x="694128" y="0"/>
                </a:moveTo>
                <a:lnTo>
                  <a:pt x="6273056" y="32658"/>
                </a:lnTo>
                <a:cubicBezTo>
                  <a:pt x="6278499" y="2205533"/>
                  <a:pt x="6283941" y="4362079"/>
                  <a:pt x="6289384" y="6534954"/>
                </a:cubicBezTo>
                <a:cubicBezTo>
                  <a:pt x="5589070" y="6147336"/>
                  <a:pt x="5393127" y="6087837"/>
                  <a:pt x="4759942" y="6008916"/>
                </a:cubicBezTo>
                <a:cubicBezTo>
                  <a:pt x="4126757" y="5929995"/>
                  <a:pt x="3148857" y="6143069"/>
                  <a:pt x="2490271" y="6061426"/>
                </a:cubicBezTo>
                <a:cubicBezTo>
                  <a:pt x="2043957" y="5832826"/>
                  <a:pt x="1826243" y="5680211"/>
                  <a:pt x="1853457" y="4996545"/>
                </a:cubicBezTo>
                <a:cubicBezTo>
                  <a:pt x="2321544" y="1961566"/>
                  <a:pt x="-1522929" y="2220686"/>
                  <a:pt x="694128" y="0"/>
                </a:cubicBezTo>
                <a:close/>
              </a:path>
            </a:pathLst>
          </a:custGeom>
          <a:gradFill>
            <a:gsLst>
              <a:gs pos="0">
                <a:schemeClr val="accent1">
                  <a:alpha val="80000"/>
                </a:schemeClr>
              </a:gs>
              <a:gs pos="100000">
                <a:schemeClr val="accent2">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srgbClr val="FFFFFF"/>
              </a:solidFill>
              <a:latin typeface="Open Sans"/>
            </a:endParaRPr>
          </a:p>
        </p:txBody>
      </p:sp>
      <p:sp>
        <p:nvSpPr>
          <p:cNvPr id="19" name="TextBox 18"/>
          <p:cNvSpPr txBox="1"/>
          <p:nvPr/>
        </p:nvSpPr>
        <p:spPr>
          <a:xfrm>
            <a:off x="2" y="5856118"/>
            <a:ext cx="9143999" cy="184666"/>
          </a:xfrm>
          <a:prstGeom prst="rect">
            <a:avLst/>
          </a:prstGeom>
          <a:noFill/>
        </p:spPr>
        <p:txBody>
          <a:bodyPr wrap="square" rtlCol="0">
            <a:spAutoFit/>
          </a:bodyPr>
          <a:lstStyle/>
          <a:p>
            <a:pPr algn="r" defTabSz="685783"/>
            <a:r>
              <a:rPr lang="de-DE" sz="600" dirty="0">
                <a:solidFill>
                  <a:srgbClr val="7F7F7F"/>
                </a:solidFill>
                <a:latin typeface="Montserrat Light" pitchFamily="2" charset="77"/>
              </a:rPr>
              <a:t>© Group </a:t>
            </a:r>
            <a:r>
              <a:rPr lang="de-DE" sz="600" dirty="0" err="1">
                <a:solidFill>
                  <a:srgbClr val="7F7F7F"/>
                </a:solidFill>
                <a:latin typeface="Montserrat Light" pitchFamily="2" charset="77"/>
              </a:rPr>
              <a:t>Consultations</a:t>
            </a:r>
            <a:r>
              <a:rPr lang="de-DE" sz="600" dirty="0">
                <a:solidFill>
                  <a:srgbClr val="7F7F7F"/>
                </a:solidFill>
                <a:latin typeface="Montserrat Light" pitchFamily="2" charset="77"/>
              </a:rPr>
              <a:t> Ltd</a:t>
            </a:r>
            <a:endParaRPr lang="en-US" sz="600" dirty="0">
              <a:solidFill>
                <a:srgbClr val="7F7F7F"/>
              </a:solidFill>
              <a:latin typeface="Montserrat Light" pitchFamily="2" charset="77"/>
            </a:endParaRPr>
          </a:p>
        </p:txBody>
      </p:sp>
      <p:grpSp>
        <p:nvGrpSpPr>
          <p:cNvPr id="21" name="Group 20">
            <a:extLst>
              <a:ext uri="{FF2B5EF4-FFF2-40B4-BE49-F238E27FC236}">
                <a16:creationId xmlns:a16="http://schemas.microsoft.com/office/drawing/2014/main" id="{8ECD4303-C48B-4C47-BD3B-C7630E9F501A}"/>
              </a:ext>
            </a:extLst>
          </p:cNvPr>
          <p:cNvGrpSpPr/>
          <p:nvPr/>
        </p:nvGrpSpPr>
        <p:grpSpPr>
          <a:xfrm>
            <a:off x="1" y="5538687"/>
            <a:ext cx="1717935" cy="462064"/>
            <a:chOff x="0" y="6241915"/>
            <a:chExt cx="2290581" cy="616085"/>
          </a:xfrm>
        </p:grpSpPr>
        <p:pic>
          <p:nvPicPr>
            <p:cNvPr id="22" name="Picture 21" descr="group-consultations-LOGO_RGB-1000px.jpg">
              <a:extLst>
                <a:ext uri="{FF2B5EF4-FFF2-40B4-BE49-F238E27FC236}">
                  <a16:creationId xmlns:a16="http://schemas.microsoft.com/office/drawing/2014/main" id="{F464E3B8-73E2-BD4E-A95C-D9A63AB097E5}"/>
                </a:ext>
              </a:extLst>
            </p:cNvPr>
            <p:cNvPicPr>
              <a:picLocks noChangeAspect="1"/>
            </p:cNvPicPr>
            <p:nvPr/>
          </p:nvPicPr>
          <p:blipFill rotWithShape="1">
            <a:blip r:embed="rId3">
              <a:extLst>
                <a:ext uri="{28A0092B-C50C-407E-A947-70E740481C1C}">
                  <a14:useLocalDpi xmlns:a14="http://schemas.microsoft.com/office/drawing/2010/main" val="0"/>
                </a:ext>
              </a:extLst>
            </a:blip>
            <a:srcRect l="9146" t="19692" r="8161" b="20279"/>
            <a:stretch/>
          </p:blipFill>
          <p:spPr>
            <a:xfrm>
              <a:off x="0" y="6241915"/>
              <a:ext cx="2121695" cy="616085"/>
            </a:xfrm>
            <a:prstGeom prst="rect">
              <a:avLst/>
            </a:prstGeom>
          </p:spPr>
        </p:pic>
        <p:sp>
          <p:nvSpPr>
            <p:cNvPr id="23" name="TextBox 22">
              <a:extLst>
                <a:ext uri="{FF2B5EF4-FFF2-40B4-BE49-F238E27FC236}">
                  <a16:creationId xmlns:a16="http://schemas.microsoft.com/office/drawing/2014/main" id="{00483F9C-09FC-194E-9635-8788B671478C}"/>
                </a:ext>
              </a:extLst>
            </p:cNvPr>
            <p:cNvSpPr txBox="1"/>
            <p:nvPr/>
          </p:nvSpPr>
          <p:spPr>
            <a:xfrm>
              <a:off x="1982375" y="6496998"/>
              <a:ext cx="308206" cy="215444"/>
            </a:xfrm>
            <a:prstGeom prst="rect">
              <a:avLst/>
            </a:prstGeom>
            <a:noFill/>
          </p:spPr>
          <p:txBody>
            <a:bodyPr wrap="none" rtlCol="0">
              <a:spAutoFit/>
            </a:bodyPr>
            <a:lstStyle/>
            <a:p>
              <a:pPr defTabSz="685783"/>
              <a:r>
                <a:rPr lang="en-US" sz="450">
                  <a:solidFill>
                    <a:srgbClr val="0099BA"/>
                  </a:solidFill>
                  <a:latin typeface="Montserrat" panose="02000505000000020004" pitchFamily="2" charset="77"/>
                </a:rPr>
                <a:t>®</a:t>
              </a:r>
            </a:p>
          </p:txBody>
        </p:sp>
      </p:grpSp>
      <p:pic>
        <p:nvPicPr>
          <p:cNvPr id="6" name="Picture Placeholder 5" descr="A close up of a piece of paper&#10;&#10;Description automatically generated">
            <a:extLst>
              <a:ext uri="{FF2B5EF4-FFF2-40B4-BE49-F238E27FC236}">
                <a16:creationId xmlns:a16="http://schemas.microsoft.com/office/drawing/2014/main" id="{60C455FE-3AE1-B343-8D68-646A72672573}"/>
              </a:ext>
            </a:extLst>
          </p:cNvPr>
          <p:cNvPicPr>
            <a:picLocks noGrp="1" noChangeAspect="1"/>
          </p:cNvPicPr>
          <p:nvPr>
            <p:ph type="pic" sz="quarter" idx="16"/>
          </p:nvPr>
        </p:nvPicPr>
        <p:blipFill>
          <a:blip r:embed="rId4">
            <a:alphaModFix amt="63000"/>
            <a:extLst>
              <a:ext uri="{28A0092B-C50C-407E-A947-70E740481C1C}">
                <a14:useLocalDpi xmlns:a14="http://schemas.microsoft.com/office/drawing/2010/main" val="0"/>
              </a:ext>
            </a:extLst>
          </a:blip>
          <a:srcRect l="16565" r="16565"/>
          <a:stretch>
            <a:fillRect/>
          </a:stretch>
        </p:blipFill>
        <p:spPr>
          <a:gradFill>
            <a:gsLst>
              <a:gs pos="0">
                <a:schemeClr val="accent1">
                  <a:alpha val="64000"/>
                </a:schemeClr>
              </a:gs>
              <a:gs pos="100000">
                <a:schemeClr val="accent2"/>
              </a:gs>
            </a:gsLst>
            <a:lin ang="5400000" scaled="1"/>
          </a:gradFill>
        </p:spPr>
      </p:pic>
      <p:sp>
        <p:nvSpPr>
          <p:cNvPr id="30" name="TextBox 29">
            <a:extLst>
              <a:ext uri="{FF2B5EF4-FFF2-40B4-BE49-F238E27FC236}">
                <a16:creationId xmlns:a16="http://schemas.microsoft.com/office/drawing/2014/main" id="{3A38E92F-9ED7-6B4B-9D8C-0E7A7346B9B2}"/>
              </a:ext>
            </a:extLst>
          </p:cNvPr>
          <p:cNvSpPr txBox="1"/>
          <p:nvPr/>
        </p:nvSpPr>
        <p:spPr>
          <a:xfrm>
            <a:off x="7400" y="3188521"/>
            <a:ext cx="5565629" cy="1015663"/>
          </a:xfrm>
          <a:prstGeom prst="rect">
            <a:avLst/>
          </a:prstGeom>
          <a:noFill/>
        </p:spPr>
        <p:txBody>
          <a:bodyPr wrap="square" rtlCol="0">
            <a:spAutoFit/>
          </a:bodyPr>
          <a:lstStyle/>
          <a:p>
            <a:pPr algn="ctr" defTabSz="685783"/>
            <a:r>
              <a:rPr lang="en-US" sz="3000" b="1" dirty="0">
                <a:solidFill>
                  <a:srgbClr val="262626"/>
                </a:solidFill>
                <a:latin typeface="Montserrat SemiBold" pitchFamily="2" charset="77"/>
              </a:rPr>
              <a:t>What are YOUR questions</a:t>
            </a:r>
          </a:p>
          <a:p>
            <a:pPr algn="ctr" defTabSz="685783"/>
            <a:r>
              <a:rPr lang="en-US" sz="3000" b="1" dirty="0">
                <a:solidFill>
                  <a:srgbClr val="262626"/>
                </a:solidFill>
                <a:latin typeface="Montserrat SemiBold" pitchFamily="2" charset="77"/>
              </a:rPr>
              <a:t>for the clinician?</a:t>
            </a:r>
          </a:p>
        </p:txBody>
      </p:sp>
    </p:spTree>
    <p:extLst>
      <p:ext uri="{BB962C8B-B14F-4D97-AF65-F5344CB8AC3E}">
        <p14:creationId xmlns:p14="http://schemas.microsoft.com/office/powerpoint/2010/main" val="105719970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679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1195697"/>
            <a:ext cx="2400300" cy="4238118"/>
          </a:xfrm>
        </p:spPr>
        <p:txBody>
          <a:bodyPr>
            <a:normAutofit/>
          </a:bodyPr>
          <a:lstStyle/>
          <a:p>
            <a:pPr>
              <a:defRPr sz="3600" b="1">
                <a:solidFill>
                  <a:srgbClr val="003087"/>
                </a:solidFill>
              </a:defRPr>
            </a:pPr>
            <a:r>
              <a:rPr lang="en-GB" sz="3600">
                <a:solidFill>
                  <a:schemeClr val="bg1"/>
                </a:solidFill>
              </a:rPr>
              <a:t>What is Diabetes?</a:t>
            </a: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432689"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95" y="4752208"/>
            <a:ext cx="273765"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95" y="4752208"/>
            <a:ext cx="273765"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82214" y="5539935"/>
            <a:ext cx="731374"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5" name="Content Placeholder 2">
            <a:extLst>
              <a:ext uri="{FF2B5EF4-FFF2-40B4-BE49-F238E27FC236}">
                <a16:creationId xmlns:a16="http://schemas.microsoft.com/office/drawing/2014/main" id="{7ECB20DF-7FEA-02FB-840D-71097FD091E7}"/>
              </a:ext>
            </a:extLst>
          </p:cNvPr>
          <p:cNvGraphicFramePr>
            <a:graphicFrameLocks noGrp="1"/>
          </p:cNvGraphicFramePr>
          <p:nvPr>
            <p:ph idx="1"/>
            <p:extLst>
              <p:ext uri="{D42A27DB-BD31-4B8C-83A1-F6EECF244321}">
                <p14:modId xmlns:p14="http://schemas.microsoft.com/office/powerpoint/2010/main" val="3276336391"/>
              </p:ext>
            </p:extLst>
          </p:nvPr>
        </p:nvGraphicFramePr>
        <p:xfrm>
          <a:off x="4113104" y="477540"/>
          <a:ext cx="4726201" cy="5878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405EE-1EDC-444E-83EC-D7A42E0CF2A5}"/>
              </a:ext>
            </a:extLst>
          </p:cNvPr>
          <p:cNvSpPr>
            <a:spLocks noGrp="1"/>
          </p:cNvSpPr>
          <p:nvPr>
            <p:ph type="title"/>
          </p:nvPr>
        </p:nvSpPr>
        <p:spPr/>
        <p:txBody>
          <a:bodyPr/>
          <a:lstStyle/>
          <a:p>
            <a:r>
              <a:rPr lang="en-GB" dirty="0"/>
              <a:t>What causes Type 2 Diabetes?</a:t>
            </a:r>
          </a:p>
        </p:txBody>
      </p:sp>
      <p:pic>
        <p:nvPicPr>
          <p:cNvPr id="17" name="Picture 16">
            <a:extLst>
              <a:ext uri="{FF2B5EF4-FFF2-40B4-BE49-F238E27FC236}">
                <a16:creationId xmlns:a16="http://schemas.microsoft.com/office/drawing/2014/main" id="{0E88868D-0699-4686-A9D4-91D98C928E8B}"/>
              </a:ext>
            </a:extLst>
          </p:cNvPr>
          <p:cNvPicPr>
            <a:picLocks noChangeAspect="1"/>
          </p:cNvPicPr>
          <p:nvPr/>
        </p:nvPicPr>
        <p:blipFill rotWithShape="1">
          <a:blip r:embed="rId3"/>
          <a:srcRect l="26375" r="25036" b="5201"/>
          <a:stretch/>
        </p:blipFill>
        <p:spPr>
          <a:xfrm>
            <a:off x="2767909" y="1506042"/>
            <a:ext cx="3458104" cy="3795167"/>
          </a:xfrm>
          <a:prstGeom prst="rect">
            <a:avLst/>
          </a:prstGeom>
        </p:spPr>
      </p:pic>
      <p:sp>
        <p:nvSpPr>
          <p:cNvPr id="6" name="TextBox 5">
            <a:extLst>
              <a:ext uri="{FF2B5EF4-FFF2-40B4-BE49-F238E27FC236}">
                <a16:creationId xmlns:a16="http://schemas.microsoft.com/office/drawing/2014/main" id="{B024A028-D6E1-49D4-9583-564DAFB0808B}"/>
              </a:ext>
            </a:extLst>
          </p:cNvPr>
          <p:cNvSpPr txBox="1"/>
          <p:nvPr/>
        </p:nvSpPr>
        <p:spPr>
          <a:xfrm>
            <a:off x="6444208" y="1983117"/>
            <a:ext cx="2520280" cy="578882"/>
          </a:xfrm>
          <a:prstGeom prst="wedgeRoundRectCallout">
            <a:avLst>
              <a:gd name="adj1" fmla="val -72748"/>
              <a:gd name="adj2" fmla="val 51584"/>
              <a:gd name="adj3" fmla="val 16667"/>
            </a:avLst>
          </a:prstGeom>
          <a:solidFill>
            <a:srgbClr val="C67760"/>
          </a:solidFill>
        </p:spPr>
        <p:txBody>
          <a:bodyPr wrap="square" anchor="ctr">
            <a:spAutoFit/>
          </a:bodyPr>
          <a:lstStyle/>
          <a:p>
            <a:pPr algn="ctr">
              <a:spcAft>
                <a:spcPts val="600"/>
              </a:spcAft>
            </a:pPr>
            <a:r>
              <a:rPr lang="en-GB" sz="1400" dirty="0">
                <a:solidFill>
                  <a:schemeClr val="bg1"/>
                </a:solidFill>
              </a:rPr>
              <a:t>Excess fat in the pancreas </a:t>
            </a:r>
            <a:r>
              <a:rPr lang="en-GB" sz="1400" b="1" dirty="0">
                <a:solidFill>
                  <a:schemeClr val="bg1"/>
                </a:solidFill>
              </a:rPr>
              <a:t>reduces </a:t>
            </a:r>
            <a:r>
              <a:rPr lang="en-GB" sz="1400" dirty="0">
                <a:solidFill>
                  <a:schemeClr val="bg1"/>
                </a:solidFill>
              </a:rPr>
              <a:t>insulin production</a:t>
            </a:r>
          </a:p>
        </p:txBody>
      </p:sp>
      <p:sp>
        <p:nvSpPr>
          <p:cNvPr id="2" name="TextBox 1">
            <a:extLst>
              <a:ext uri="{FF2B5EF4-FFF2-40B4-BE49-F238E27FC236}">
                <a16:creationId xmlns:a16="http://schemas.microsoft.com/office/drawing/2014/main" id="{F57D2178-3C9A-454E-AAD3-0DE1AA2AE537}"/>
              </a:ext>
            </a:extLst>
          </p:cNvPr>
          <p:cNvSpPr txBox="1"/>
          <p:nvPr/>
        </p:nvSpPr>
        <p:spPr>
          <a:xfrm rot="5400000" flipV="1">
            <a:off x="1377912" y="2110012"/>
            <a:ext cx="3003800" cy="498277"/>
          </a:xfrm>
          <a:prstGeom prst="circularArrow">
            <a:avLst>
              <a:gd name="adj1" fmla="val 12500"/>
              <a:gd name="adj2" fmla="val 1142319"/>
              <a:gd name="adj3" fmla="val 20457681"/>
              <a:gd name="adj4" fmla="val 16823943"/>
              <a:gd name="adj5" fmla="val 12905"/>
            </a:avLst>
          </a:prstGeom>
          <a:solidFill>
            <a:srgbClr val="C67760"/>
          </a:solidFill>
        </p:spPr>
        <p:txBody>
          <a:bodyPr wrap="square" anchor="ctr">
            <a:spAutoFit/>
          </a:bodyPr>
          <a:lstStyle/>
          <a:p>
            <a:pPr algn="ctr">
              <a:spcAft>
                <a:spcPts val="600"/>
              </a:spcAft>
            </a:pPr>
            <a:endParaRPr lang="en-GB" sz="1400" dirty="0">
              <a:solidFill>
                <a:schemeClr val="bg1"/>
              </a:solidFill>
            </a:endParaRPr>
          </a:p>
        </p:txBody>
      </p:sp>
      <p:sp>
        <p:nvSpPr>
          <p:cNvPr id="8" name="TextBox 7">
            <a:extLst>
              <a:ext uri="{FF2B5EF4-FFF2-40B4-BE49-F238E27FC236}">
                <a16:creationId xmlns:a16="http://schemas.microsoft.com/office/drawing/2014/main" id="{E9D29853-B5B1-40F8-9CC4-0D6CFF9EA144}"/>
              </a:ext>
            </a:extLst>
          </p:cNvPr>
          <p:cNvSpPr txBox="1"/>
          <p:nvPr/>
        </p:nvSpPr>
        <p:spPr>
          <a:xfrm>
            <a:off x="611042" y="1688123"/>
            <a:ext cx="2028026" cy="995422"/>
          </a:xfrm>
          <a:prstGeom prst="ellipse">
            <a:avLst/>
          </a:prstGeom>
          <a:solidFill>
            <a:srgbClr val="C67760"/>
          </a:solidFill>
        </p:spPr>
        <p:txBody>
          <a:bodyPr wrap="square" rtlCol="0">
            <a:spAutoFit/>
          </a:bodyPr>
          <a:lstStyle/>
          <a:p>
            <a:pPr algn="ctr"/>
            <a:r>
              <a:rPr lang="en-GB" sz="2000" b="1" dirty="0">
                <a:solidFill>
                  <a:schemeClr val="bg1"/>
                </a:solidFill>
              </a:rPr>
              <a:t>Excess body fat</a:t>
            </a:r>
          </a:p>
        </p:txBody>
      </p:sp>
      <p:sp>
        <p:nvSpPr>
          <p:cNvPr id="9" name="TextBox 8">
            <a:extLst>
              <a:ext uri="{FF2B5EF4-FFF2-40B4-BE49-F238E27FC236}">
                <a16:creationId xmlns:a16="http://schemas.microsoft.com/office/drawing/2014/main" id="{D3385BCB-8FC5-412F-93E8-E081620DF94C}"/>
              </a:ext>
            </a:extLst>
          </p:cNvPr>
          <p:cNvSpPr txBox="1"/>
          <p:nvPr/>
        </p:nvSpPr>
        <p:spPr>
          <a:xfrm rot="13200000" flipH="1" flipV="1">
            <a:off x="-1436958" y="2787678"/>
            <a:ext cx="3003800" cy="477441"/>
          </a:xfrm>
          <a:prstGeom prst="circularArrow">
            <a:avLst>
              <a:gd name="adj1" fmla="val 5642"/>
              <a:gd name="adj2" fmla="val 1142319"/>
              <a:gd name="adj3" fmla="val 20304255"/>
              <a:gd name="adj4" fmla="val 17955651"/>
              <a:gd name="adj5" fmla="val 7397"/>
            </a:avLst>
          </a:prstGeom>
          <a:solidFill>
            <a:srgbClr val="C67760"/>
          </a:solidFill>
        </p:spPr>
        <p:txBody>
          <a:bodyPr wrap="square" anchor="ctr">
            <a:spAutoFit/>
          </a:bodyPr>
          <a:lstStyle/>
          <a:p>
            <a:pPr algn="ctr">
              <a:spcAft>
                <a:spcPts val="600"/>
              </a:spcAft>
            </a:pPr>
            <a:endParaRPr lang="en-GB" sz="1400" dirty="0">
              <a:solidFill>
                <a:schemeClr val="bg1"/>
              </a:solidFill>
            </a:endParaRPr>
          </a:p>
        </p:txBody>
      </p:sp>
      <p:sp>
        <p:nvSpPr>
          <p:cNvPr id="10" name="TextBox 9">
            <a:extLst>
              <a:ext uri="{FF2B5EF4-FFF2-40B4-BE49-F238E27FC236}">
                <a16:creationId xmlns:a16="http://schemas.microsoft.com/office/drawing/2014/main" id="{F4C69695-714E-4D48-990B-9A691A5B9287}"/>
              </a:ext>
            </a:extLst>
          </p:cNvPr>
          <p:cNvSpPr txBox="1"/>
          <p:nvPr/>
        </p:nvSpPr>
        <p:spPr>
          <a:xfrm>
            <a:off x="111936" y="3861050"/>
            <a:ext cx="1732622" cy="794702"/>
          </a:xfrm>
          <a:prstGeom prst="ellipse">
            <a:avLst/>
          </a:prstGeom>
          <a:solidFill>
            <a:srgbClr val="C67760"/>
          </a:solidFill>
        </p:spPr>
        <p:txBody>
          <a:bodyPr wrap="square" lIns="36000" tIns="36000" rIns="36000" bIns="36000" rtlCol="0">
            <a:spAutoFit/>
          </a:bodyPr>
          <a:lstStyle/>
          <a:p>
            <a:pPr algn="ctr"/>
            <a:r>
              <a:rPr lang="en-GB" sz="1600" dirty="0">
                <a:solidFill>
                  <a:schemeClr val="bg1"/>
                </a:solidFill>
              </a:rPr>
              <a:t>Some stored under skin</a:t>
            </a:r>
          </a:p>
        </p:txBody>
      </p:sp>
    </p:spTree>
    <p:extLst>
      <p:ext uri="{BB962C8B-B14F-4D97-AF65-F5344CB8AC3E}">
        <p14:creationId xmlns:p14="http://schemas.microsoft.com/office/powerpoint/2010/main" val="152587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F814B44-E2F1-4F1F-AC37-152577CDB907}">
  <we:reference id="e849ddb8-6bbd-4833-bd4b-59030099d63e" version="1.0.0.0" store="EXCatalog" storeType="EXCatalog"/>
  <we:alternateReferences>
    <we:reference id="WA200000113" version="1.0.0.0" store="en-GB"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539</TotalTime>
  <Words>2385</Words>
  <Application>Microsoft Office PowerPoint</Application>
  <PresentationFormat>On-screen Show (4:3)</PresentationFormat>
  <Paragraphs>267</Paragraphs>
  <Slides>32</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Aptos</vt:lpstr>
      <vt:lpstr>Arial</vt:lpstr>
      <vt:lpstr>Calibri</vt:lpstr>
      <vt:lpstr>Century Gothic</vt:lpstr>
      <vt:lpstr>Lato Heavy</vt:lpstr>
      <vt:lpstr>Montserrat</vt:lpstr>
      <vt:lpstr>Montserrat Light</vt:lpstr>
      <vt:lpstr>Montserrat SemiBold</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Diabetes?</vt:lpstr>
      <vt:lpstr>What causes Type 2 Diabetes?</vt:lpstr>
      <vt:lpstr>How much sugar is in your blood?</vt:lpstr>
      <vt:lpstr>How is blood sugar measured?</vt:lpstr>
      <vt:lpstr>What do my HbA1c levels mean?</vt:lpstr>
      <vt:lpstr>Understanding the Numbers</vt:lpstr>
      <vt:lpstr>Why Control Matters</vt:lpstr>
      <vt:lpstr>Time in Range</vt:lpstr>
      <vt:lpstr>Blood Pressure &amp; Heart Health</vt:lpstr>
      <vt:lpstr>Is cholesterol harmful?</vt:lpstr>
      <vt:lpstr>How can I keep my bad cholesterol levels down?</vt:lpstr>
      <vt:lpstr>PowerPoint Presentation</vt:lpstr>
      <vt:lpstr>Eyes &amp; Feet Screening</vt:lpstr>
      <vt:lpstr>What does an ideal healthy plate look like?</vt:lpstr>
      <vt:lpstr>Why focus on carbohydrates (carbs)?</vt:lpstr>
      <vt:lpstr>Which foods contain carbs?</vt:lpstr>
      <vt:lpstr>The Blood-Sugar Rollercoaster</vt:lpstr>
      <vt:lpstr>Reading Food Labels</vt:lpstr>
      <vt:lpstr>PowerPoint Presentation</vt:lpstr>
      <vt:lpstr>PowerPoint Presentation</vt:lpstr>
      <vt:lpstr>Compare Breakfast options</vt:lpstr>
      <vt:lpstr>Healthy swaps</vt:lpstr>
      <vt:lpstr>PowerPoint Presentation</vt:lpstr>
      <vt:lpstr>PowerPoint Presentation</vt:lpstr>
      <vt:lpstr>🗣️ Your Thoughts Before We Finish</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Veeramasuneni Jahnavi</dc:creator>
  <cp:keywords/>
  <dc:description>generated using python-pptx</dc:description>
  <cp:lastModifiedBy>VEERAMASUNENI, Jahnavi (THORNABY BARWICK MEDICAL GROUP)</cp:lastModifiedBy>
  <cp:revision>10</cp:revision>
  <dcterms:created xsi:type="dcterms:W3CDTF">2013-01-27T09:14:16Z</dcterms:created>
  <dcterms:modified xsi:type="dcterms:W3CDTF">2025-11-06T11:35:32Z</dcterms:modified>
  <cp:category/>
</cp:coreProperties>
</file>