
<file path=[Content_Types].xml><?xml version="1.0" encoding="utf-8"?>
<Types xmlns="http://schemas.openxmlformats.org/package/2006/content-types">
  <Default Extension="fntdata" ContentType="application/x-fontdata"/>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sldIdLst>
    <p:sldId id="257" r:id="rId2"/>
    <p:sldId id="315" r:id="rId3"/>
    <p:sldId id="316" r:id="rId4"/>
    <p:sldId id="258" r:id="rId5"/>
    <p:sldId id="317" r:id="rId6"/>
    <p:sldId id="282" r:id="rId7"/>
    <p:sldId id="289" r:id="rId8"/>
    <p:sldId id="314" r:id="rId9"/>
    <p:sldId id="278" r:id="rId10"/>
    <p:sldId id="305" r:id="rId11"/>
    <p:sldId id="311" r:id="rId12"/>
    <p:sldId id="309" r:id="rId13"/>
    <p:sldId id="312" r:id="rId14"/>
    <p:sldId id="313" r:id="rId15"/>
    <p:sldId id="318" r:id="rId16"/>
    <p:sldId id="265" r:id="rId17"/>
  </p:sldIdLst>
  <p:sldSz cx="18288000" cy="10287000"/>
  <p:notesSz cx="6858000" cy="9144000"/>
  <p:embeddedFontLst>
    <p:embeddedFont>
      <p:font typeface="Arimo" panose="020B0604020202020204" charset="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93907" autoAdjust="0"/>
  </p:normalViewPr>
  <p:slideViewPr>
    <p:cSldViewPr>
      <p:cViewPr varScale="1">
        <p:scale>
          <a:sx n="39" d="100"/>
          <a:sy n="39" d="100"/>
        </p:scale>
        <p:origin x="1076"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0E6255-57E8-4B03-B2EB-2D6C2088CBC2}" type="datetimeFigureOut">
              <a:rPr lang="en-GB" smtClean="0"/>
              <a:t>14/05/2025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28981-88AD-4ADB-BF5F-A41C0FA28A12}" type="slidenum">
              <a:rPr lang="en-GB" smtClean="0"/>
              <a:t>‹#›</a:t>
            </a:fld>
            <a:endParaRPr lang="en-GB"/>
          </a:p>
        </p:txBody>
      </p:sp>
    </p:spTree>
    <p:extLst>
      <p:ext uri="{BB962C8B-B14F-4D97-AF65-F5344CB8AC3E}">
        <p14:creationId xmlns:p14="http://schemas.microsoft.com/office/powerpoint/2010/main" val="2874210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1</a:t>
            </a:fld>
            <a:endParaRPr lang="en-GB"/>
          </a:p>
        </p:txBody>
      </p:sp>
    </p:spTree>
    <p:extLst>
      <p:ext uri="{BB962C8B-B14F-4D97-AF65-F5344CB8AC3E}">
        <p14:creationId xmlns:p14="http://schemas.microsoft.com/office/powerpoint/2010/main" val="2049161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9C44B-D2EF-F52C-0670-6CF1938551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50AC27-855C-A95F-4C87-7BC1FA7B07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0FB63A-4937-72E5-FCF6-F6721E2474A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ADCDC46-58CC-FDFE-E305-3740E7490308}"/>
              </a:ext>
            </a:extLst>
          </p:cNvPr>
          <p:cNvSpPr>
            <a:spLocks noGrp="1"/>
          </p:cNvSpPr>
          <p:nvPr>
            <p:ph type="sldNum" sz="quarter" idx="5"/>
          </p:nvPr>
        </p:nvSpPr>
        <p:spPr/>
        <p:txBody>
          <a:bodyPr/>
          <a:lstStyle/>
          <a:p>
            <a:fld id="{AB528981-88AD-4ADB-BF5F-A41C0FA28A12}" type="slidenum">
              <a:rPr lang="en-GB" smtClean="0"/>
              <a:t>2</a:t>
            </a:fld>
            <a:endParaRPr lang="en-GB"/>
          </a:p>
        </p:txBody>
      </p:sp>
    </p:spTree>
    <p:extLst>
      <p:ext uri="{BB962C8B-B14F-4D97-AF65-F5344CB8AC3E}">
        <p14:creationId xmlns:p14="http://schemas.microsoft.com/office/powerpoint/2010/main" val="1862839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DADA2-4ECC-4D74-D602-3EC79B3BC9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F59A96-7D0D-7E27-D93F-DC1C4C57B4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873A51-5AA3-2F87-0CFA-62C95D5F775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AD915C5-B2A0-F891-1782-CBA258604036}"/>
              </a:ext>
            </a:extLst>
          </p:cNvPr>
          <p:cNvSpPr>
            <a:spLocks noGrp="1"/>
          </p:cNvSpPr>
          <p:nvPr>
            <p:ph type="sldNum" sz="quarter" idx="5"/>
          </p:nvPr>
        </p:nvSpPr>
        <p:spPr/>
        <p:txBody>
          <a:bodyPr/>
          <a:lstStyle/>
          <a:p>
            <a:fld id="{AB528981-88AD-4ADB-BF5F-A41C0FA28A12}" type="slidenum">
              <a:rPr lang="en-GB" smtClean="0"/>
              <a:t>3</a:t>
            </a:fld>
            <a:endParaRPr lang="en-GB"/>
          </a:p>
        </p:txBody>
      </p:sp>
    </p:spTree>
    <p:extLst>
      <p:ext uri="{BB962C8B-B14F-4D97-AF65-F5344CB8AC3E}">
        <p14:creationId xmlns:p14="http://schemas.microsoft.com/office/powerpoint/2010/main" val="628250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4</a:t>
            </a:fld>
            <a:endParaRPr lang="en-GB"/>
          </a:p>
        </p:txBody>
      </p:sp>
    </p:spTree>
    <p:extLst>
      <p:ext uri="{BB962C8B-B14F-4D97-AF65-F5344CB8AC3E}">
        <p14:creationId xmlns:p14="http://schemas.microsoft.com/office/powerpoint/2010/main" val="3591877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5B9FE-82B3-3CD7-95E9-00EB9E5A68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4242B4-8DC5-A486-8D3E-4FADF0DD3E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931B39-C7E1-B2E7-5FC5-C49EA4DAE44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7875962-D5D8-5EB8-471F-C0293E7FA23F}"/>
              </a:ext>
            </a:extLst>
          </p:cNvPr>
          <p:cNvSpPr>
            <a:spLocks noGrp="1"/>
          </p:cNvSpPr>
          <p:nvPr>
            <p:ph type="sldNum" sz="quarter" idx="5"/>
          </p:nvPr>
        </p:nvSpPr>
        <p:spPr/>
        <p:txBody>
          <a:bodyPr/>
          <a:lstStyle/>
          <a:p>
            <a:fld id="{AB528981-88AD-4ADB-BF5F-A41C0FA28A12}" type="slidenum">
              <a:rPr lang="en-GB" smtClean="0"/>
              <a:t>5</a:t>
            </a:fld>
            <a:endParaRPr lang="en-GB"/>
          </a:p>
        </p:txBody>
      </p:sp>
    </p:spTree>
    <p:extLst>
      <p:ext uri="{BB962C8B-B14F-4D97-AF65-F5344CB8AC3E}">
        <p14:creationId xmlns:p14="http://schemas.microsoft.com/office/powerpoint/2010/main" val="600603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9</a:t>
            </a:fld>
            <a:endParaRPr lang="en-GB"/>
          </a:p>
        </p:txBody>
      </p:sp>
    </p:spTree>
    <p:extLst>
      <p:ext uri="{BB962C8B-B14F-4D97-AF65-F5344CB8AC3E}">
        <p14:creationId xmlns:p14="http://schemas.microsoft.com/office/powerpoint/2010/main" val="3473120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10</a:t>
            </a:fld>
            <a:endParaRPr lang="en-GB"/>
          </a:p>
        </p:txBody>
      </p:sp>
    </p:spTree>
    <p:extLst>
      <p:ext uri="{BB962C8B-B14F-4D97-AF65-F5344CB8AC3E}">
        <p14:creationId xmlns:p14="http://schemas.microsoft.com/office/powerpoint/2010/main" val="2980323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dirty="0">
              <a:solidFill>
                <a:schemeClr val="bg1"/>
              </a:solidFill>
              <a:latin typeface="Arimo" panose="020B0604020202020204" charset="0"/>
              <a:ea typeface="Arimo" panose="020B0604020202020204" charset="0"/>
              <a:cs typeface="Arimo" panose="020B0604020202020204" charset="0"/>
            </a:endParaRPr>
          </a:p>
        </p:txBody>
      </p:sp>
      <p:sp>
        <p:nvSpPr>
          <p:cNvPr id="4" name="Slide Number Placeholder 3"/>
          <p:cNvSpPr>
            <a:spLocks noGrp="1"/>
          </p:cNvSpPr>
          <p:nvPr>
            <p:ph type="sldNum" sz="quarter" idx="5"/>
          </p:nvPr>
        </p:nvSpPr>
        <p:spPr/>
        <p:txBody>
          <a:bodyPr/>
          <a:lstStyle/>
          <a:p>
            <a:fld id="{AB528981-88AD-4ADB-BF5F-A41C0FA28A12}" type="slidenum">
              <a:rPr lang="en-GB" smtClean="0"/>
              <a:t>16</a:t>
            </a:fld>
            <a:endParaRPr lang="en-GB"/>
          </a:p>
        </p:txBody>
      </p:sp>
    </p:spTree>
    <p:extLst>
      <p:ext uri="{BB962C8B-B14F-4D97-AF65-F5344CB8AC3E}">
        <p14:creationId xmlns:p14="http://schemas.microsoft.com/office/powerpoint/2010/main" val="1810394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mo" panose="020B0604020202020204" charset="0"/>
                <a:ea typeface="Arimo" panose="020B0604020202020204" charset="0"/>
                <a:cs typeface="Arimo" panose="020B060402020202020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mo" panose="020B0604020202020204" charset="0"/>
          <a:ea typeface="Arimo" panose="020B0604020202020204" charset="0"/>
          <a:cs typeface="Arimo" panose="020B060402020202020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mo" panose="020B0604020202020204" charset="0"/>
          <a:ea typeface="Arimo" panose="020B0604020202020204" charset="0"/>
          <a:cs typeface="Arimo" panose="020B060402020202020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mo" panose="020B0604020202020204" charset="0"/>
          <a:ea typeface="Arimo" panose="020B0604020202020204" charset="0"/>
          <a:cs typeface="Arimo" panose="020B060402020202020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mo" panose="020B0604020202020204" charset="0"/>
          <a:ea typeface="Arimo" panose="020B0604020202020204" charset="0"/>
          <a:cs typeface="Arimo" panose="020B060402020202020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mo" panose="020B0604020202020204" charset="0"/>
          <a:ea typeface="Arimo" panose="020B0604020202020204" charset="0"/>
          <a:cs typeface="Arimo" panose="020B060402020202020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mo" panose="020B0604020202020204" charset="0"/>
          <a:ea typeface="Arimo" panose="020B0604020202020204" charset="0"/>
          <a:cs typeface="Arimo" panose="020B060402020202020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3313" y="0"/>
            <a:ext cx="7377678" cy="10287000"/>
            <a:chOff x="0" y="0"/>
            <a:chExt cx="2691397" cy="4048889"/>
          </a:xfrm>
        </p:grpSpPr>
        <p:sp>
          <p:nvSpPr>
            <p:cNvPr id="3" name="Freeform 3"/>
            <p:cNvSpPr/>
            <p:nvPr/>
          </p:nvSpPr>
          <p:spPr>
            <a:xfrm>
              <a:off x="0" y="0"/>
              <a:ext cx="2691397" cy="4048889"/>
            </a:xfrm>
            <a:custGeom>
              <a:avLst/>
              <a:gdLst/>
              <a:ahLst/>
              <a:cxnLst/>
              <a:rect l="l" t="t" r="r" b="b"/>
              <a:pathLst>
                <a:path w="2691397" h="4048889">
                  <a:moveTo>
                    <a:pt x="0" y="0"/>
                  </a:moveTo>
                  <a:lnTo>
                    <a:pt x="2691397" y="0"/>
                  </a:lnTo>
                  <a:lnTo>
                    <a:pt x="2691397" y="4048889"/>
                  </a:lnTo>
                  <a:lnTo>
                    <a:pt x="0" y="4048889"/>
                  </a:lnTo>
                  <a:close/>
                </a:path>
              </a:pathLst>
            </a:custGeom>
            <a:solidFill>
              <a:srgbClr val="48B4BB"/>
            </a:solidFill>
          </p:spPr>
          <p:txBody>
            <a:bodyPr/>
            <a:lstStyle/>
            <a:p>
              <a:endParaRPr lang="en-GB"/>
            </a:p>
          </p:txBody>
        </p:sp>
      </p:grpSp>
      <p:sp>
        <p:nvSpPr>
          <p:cNvPr id="10" name="TextBox 10"/>
          <p:cNvSpPr txBox="1"/>
          <p:nvPr/>
        </p:nvSpPr>
        <p:spPr>
          <a:xfrm>
            <a:off x="485126" y="5799964"/>
            <a:ext cx="6400800" cy="1339406"/>
          </a:xfrm>
          <a:prstGeom prst="rect">
            <a:avLst/>
          </a:prstGeom>
        </p:spPr>
        <p:txBody>
          <a:bodyPr wrap="square" lIns="0" tIns="0" rIns="0" bIns="0" rtlCol="0" anchor="t">
            <a:spAutoFit/>
          </a:bodyPr>
          <a:lstStyle/>
          <a:p>
            <a:pPr algn="ctr">
              <a:lnSpc>
                <a:spcPts val="5514"/>
              </a:lnSpc>
            </a:pPr>
            <a:r>
              <a:rPr lang="en-US" sz="3600" dirty="0">
                <a:solidFill>
                  <a:srgbClr val="FFFFFF"/>
                </a:solidFill>
                <a:latin typeface="Arimo" panose="020B0604020202020204" charset="0"/>
                <a:ea typeface="Arimo" panose="020B0604020202020204" charset="0"/>
                <a:cs typeface="Arimo" panose="020B0604020202020204" charset="0"/>
              </a:rPr>
              <a:t>Patient Participation Group</a:t>
            </a:r>
          </a:p>
          <a:p>
            <a:pPr algn="ctr">
              <a:lnSpc>
                <a:spcPts val="5514"/>
              </a:lnSpc>
            </a:pPr>
            <a:r>
              <a:rPr lang="en-US" sz="3600" dirty="0">
                <a:solidFill>
                  <a:srgbClr val="FFFFFF"/>
                </a:solidFill>
                <a:latin typeface="Arimo" panose="020B0604020202020204" charset="0"/>
                <a:ea typeface="Arimo" panose="020B0604020202020204" charset="0"/>
                <a:cs typeface="Arimo" panose="020B0604020202020204" charset="0"/>
              </a:rPr>
              <a:t>May 2025</a:t>
            </a:r>
          </a:p>
        </p:txBody>
      </p:sp>
      <p:pic>
        <p:nvPicPr>
          <p:cNvPr id="11" name="Picture 10" descr="A blue and white logo&#10;&#10;AI-generated content may be incorrect.">
            <a:extLst>
              <a:ext uri="{FF2B5EF4-FFF2-40B4-BE49-F238E27FC236}">
                <a16:creationId xmlns:a16="http://schemas.microsoft.com/office/drawing/2014/main" id="{6923FAE3-44E4-337C-2DAC-B40C901F1F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2752" y="3605973"/>
            <a:ext cx="2819400" cy="1762125"/>
          </a:xfrm>
          <a:prstGeom prst="rect">
            <a:avLst/>
          </a:prstGeom>
        </p:spPr>
      </p:pic>
      <p:sp>
        <p:nvSpPr>
          <p:cNvPr id="4" name="TextBox 11">
            <a:extLst>
              <a:ext uri="{FF2B5EF4-FFF2-40B4-BE49-F238E27FC236}">
                <a16:creationId xmlns:a16="http://schemas.microsoft.com/office/drawing/2014/main" id="{16464F74-1609-71B6-24F8-DD18C287A871}"/>
              </a:ext>
            </a:extLst>
          </p:cNvPr>
          <p:cNvSpPr txBox="1"/>
          <p:nvPr/>
        </p:nvSpPr>
        <p:spPr>
          <a:xfrm>
            <a:off x="10515600" y="3590834"/>
            <a:ext cx="5540120" cy="3548536"/>
          </a:xfrm>
          <a:prstGeom prst="rect">
            <a:avLst/>
          </a:prstGeom>
        </p:spPr>
        <p:txBody>
          <a:bodyPr wrap="square" lIns="0" tIns="0" rIns="0" bIns="0" rtlCol="0" anchor="t">
            <a:spAutoFit/>
          </a:bodyPr>
          <a:lstStyle/>
          <a:p>
            <a:pPr algn="just">
              <a:lnSpc>
                <a:spcPts val="3500"/>
              </a:lnSpc>
            </a:pPr>
            <a:r>
              <a:rPr lang="en-US" sz="4800" dirty="0">
                <a:solidFill>
                  <a:srgbClr val="000000"/>
                </a:solidFill>
                <a:latin typeface="Arimo" panose="020B0604020202020204" charset="0"/>
                <a:ea typeface="Arimo" panose="020B0604020202020204" charset="0"/>
                <a:cs typeface="Arimo" panose="020B0604020202020204" charset="0"/>
              </a:rPr>
              <a:t>Agenda</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Welcome &amp; Ground Rules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Why we’re here</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Who’s who in General Practice</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Practice Updates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Any other business &amp; Next Meeting</a:t>
            </a:r>
          </a:p>
          <a:p>
            <a:pPr marL="285750" indent="-285750" algn="just">
              <a:lnSpc>
                <a:spcPts val="3500"/>
              </a:lnSpc>
              <a:buFont typeface="Arial" panose="020B0604020202020204" pitchFamily="34" charset="0"/>
              <a:buChar char="•"/>
            </a:pPr>
            <a:endParaRPr lang="en-GB" sz="2400" dirty="0">
              <a:solidFill>
                <a:srgbClr val="000000"/>
              </a:solidFill>
              <a:latin typeface="Arimo" panose="020B0604020202020204" charset="0"/>
              <a:ea typeface="Arimo" panose="020B0604020202020204" charset="0"/>
              <a:cs typeface="Arimo" panose="020B060402020202020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1"/>
          <p:cNvSpPr txBox="1"/>
          <p:nvPr/>
        </p:nvSpPr>
        <p:spPr>
          <a:xfrm>
            <a:off x="964346" y="1483523"/>
            <a:ext cx="11957841" cy="7319953"/>
          </a:xfrm>
          <a:prstGeom prst="rect">
            <a:avLst/>
          </a:prstGeom>
        </p:spPr>
        <p:txBody>
          <a:bodyPr wrap="square" lIns="0" tIns="0" rIns="0" bIns="0" rtlCol="0" anchor="t">
            <a:spAutoFit/>
          </a:bodyPr>
          <a:lstStyle/>
          <a:p>
            <a:pPr lvl="0">
              <a:lnSpc>
                <a:spcPct val="107000"/>
              </a:lnSpc>
              <a:spcAft>
                <a:spcPts val="800"/>
              </a:spcAft>
            </a:pPr>
            <a:r>
              <a:rPr lang="en-GB" sz="2400" b="0" i="0" dirty="0">
                <a:effectLst/>
                <a:latin typeface="Arimo" panose="020B0604020202020204" charset="0"/>
                <a:ea typeface="Arimo" panose="020B0604020202020204" charset="0"/>
                <a:cs typeface="Arimo" panose="020B0604020202020204" charset="0"/>
              </a:rPr>
              <a:t>Our Children and Young Persons mental health practitioner for children and young people. Helena is here to provide </a:t>
            </a:r>
            <a:r>
              <a:rPr lang="en-GB" sz="2400" dirty="0">
                <a:latin typeface="Arimo" panose="020B0604020202020204" charset="0"/>
                <a:ea typeface="Arimo" panose="020B0604020202020204" charset="0"/>
                <a:cs typeface="Arimo" panose="020B0604020202020204" charset="0"/>
              </a:rPr>
              <a:t>support in </a:t>
            </a:r>
            <a:r>
              <a:rPr lang="en-GB" sz="2400" b="0" i="0" dirty="0">
                <a:effectLst/>
                <a:latin typeface="Arimo" panose="020B0604020202020204" charset="0"/>
                <a:ea typeface="Arimo" panose="020B0604020202020204" charset="0"/>
                <a:cs typeface="Arimo" panose="020B0604020202020204" charset="0"/>
              </a:rPr>
              <a:t>getting to the cause of mental health issues and provide onward referrals for mental health issues inc</a:t>
            </a:r>
            <a:r>
              <a:rPr lang="en-GB" sz="2400" dirty="0">
                <a:latin typeface="Arimo" panose="020B0604020202020204" charset="0"/>
                <a:ea typeface="Arimo" panose="020B0604020202020204" charset="0"/>
                <a:cs typeface="Arimo" panose="020B0604020202020204" charset="0"/>
              </a:rPr>
              <a:t>luding: </a:t>
            </a:r>
          </a:p>
          <a:p>
            <a:pPr lvl="0">
              <a:lnSpc>
                <a:spcPct val="107000"/>
              </a:lnSpc>
              <a:spcAft>
                <a:spcPts val="800"/>
              </a:spcAft>
            </a:pPr>
            <a:endParaRPr lang="en-GB" sz="2400" dirty="0">
              <a:latin typeface="Arimo" panose="020B0604020202020204" charset="0"/>
              <a:ea typeface="Arimo" panose="020B0604020202020204" charset="0"/>
              <a:cs typeface="Arimo" panose="020B0604020202020204" charset="0"/>
            </a:endParaRP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Anxiety</a:t>
            </a:r>
          </a:p>
          <a:p>
            <a:pPr marL="342900" lvl="0" indent="-34290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Low Mood</a:t>
            </a: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Trauma</a:t>
            </a:r>
          </a:p>
          <a:p>
            <a:pPr marL="342900" lvl="0" indent="-34290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Behavioural Issues</a:t>
            </a: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Emotional Regulation</a:t>
            </a:r>
          </a:p>
          <a:p>
            <a:pPr marL="342900" lvl="0" indent="-34290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Neurodevelopmental Concerns</a:t>
            </a: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Self-harm</a:t>
            </a:r>
          </a:p>
          <a:p>
            <a:pPr lvl="0">
              <a:lnSpc>
                <a:spcPct val="107000"/>
              </a:lnSpc>
              <a:spcAft>
                <a:spcPts val="800"/>
              </a:spcAft>
            </a:pPr>
            <a:endParaRPr lang="en-GB" sz="2400" dirty="0">
              <a:latin typeface="Arimo" panose="020B0604020202020204" charset="0"/>
              <a:ea typeface="Arimo" panose="020B0604020202020204" charset="0"/>
              <a:cs typeface="Arimo" panose="020B0604020202020204" charset="0"/>
            </a:endParaRPr>
          </a:p>
          <a:p>
            <a:pPr lvl="0">
              <a:lnSpc>
                <a:spcPct val="107000"/>
              </a:lnSpc>
              <a:spcAft>
                <a:spcPts val="800"/>
              </a:spcAft>
            </a:pPr>
            <a:r>
              <a:rPr lang="en-GB" sz="2400" b="1" i="0" dirty="0">
                <a:effectLst/>
                <a:latin typeface="Arimo" panose="020B0604020202020204" charset="0"/>
                <a:ea typeface="Arimo" panose="020B0604020202020204" charset="0"/>
                <a:cs typeface="Arimo" panose="020B0604020202020204" charset="0"/>
              </a:rPr>
              <a:t>Please Note:</a:t>
            </a:r>
            <a:r>
              <a:rPr lang="en-GB" sz="2400" b="0" i="0" dirty="0">
                <a:effectLst/>
                <a:latin typeface="Arimo" panose="020B0604020202020204" charset="0"/>
                <a:ea typeface="Arimo" panose="020B0604020202020204" charset="0"/>
                <a:cs typeface="Arimo" panose="020B0604020202020204" charset="0"/>
              </a:rPr>
              <a:t> This is for patients that are aged 5-17 and are not currently receiving mental health treatment via a secondary service (e.g., hospitals, psychological wellbeing services, community mental health teams (CMHTs), crisis resolution and home treatment teams).</a:t>
            </a:r>
            <a:endParaRPr lang="en-GB" sz="2400" dirty="0">
              <a:latin typeface="Arimo" panose="020B0604020202020204" charset="0"/>
              <a:ea typeface="Arimo" panose="020B0604020202020204" charset="0"/>
              <a:cs typeface="Arimo" panose="020B0604020202020204" charset="0"/>
            </a:endParaRPr>
          </a:p>
        </p:txBody>
      </p:sp>
      <p:grpSp>
        <p:nvGrpSpPr>
          <p:cNvPr id="15" name="Group 2">
            <a:extLst>
              <a:ext uri="{FF2B5EF4-FFF2-40B4-BE49-F238E27FC236}">
                <a16:creationId xmlns:a16="http://schemas.microsoft.com/office/drawing/2014/main" id="{8798F176-84C8-50F9-941D-1C3620112727}"/>
              </a:ext>
            </a:extLst>
          </p:cNvPr>
          <p:cNvGrpSpPr/>
          <p:nvPr/>
        </p:nvGrpSpPr>
        <p:grpSpPr>
          <a:xfrm>
            <a:off x="14706600" y="0"/>
            <a:ext cx="3581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116340" y="1026024"/>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3941261" y="1808350"/>
            <a:ext cx="2450154" cy="2509598"/>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Young People’s Mental Health</a:t>
            </a:r>
          </a:p>
        </p:txBody>
      </p:sp>
    </p:spTree>
    <p:extLst>
      <p:ext uri="{BB962C8B-B14F-4D97-AF65-F5344CB8AC3E}">
        <p14:creationId xmlns:p14="http://schemas.microsoft.com/office/powerpoint/2010/main" val="3256413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1"/>
          <p:cNvSpPr txBox="1"/>
          <p:nvPr/>
        </p:nvSpPr>
        <p:spPr>
          <a:xfrm>
            <a:off x="1033640" y="1714500"/>
            <a:ext cx="12274368" cy="2942665"/>
          </a:xfrm>
          <a:prstGeom prst="rect">
            <a:avLst/>
          </a:prstGeom>
        </p:spPr>
        <p:txBody>
          <a:bodyPr wrap="square" lIns="0" tIns="0" rIns="0" bIns="0" rtlCol="0" anchor="t">
            <a:spAutoFit/>
          </a:bodyPr>
          <a:lstStyle/>
          <a:p>
            <a:pPr lvl="0">
              <a:lnSpc>
                <a:spcPct val="107000"/>
              </a:lnSpc>
              <a:spcAft>
                <a:spcPts val="800"/>
              </a:spcAft>
            </a:pPr>
            <a:r>
              <a:rPr lang="en-GB" sz="2400" i="0" dirty="0">
                <a:effectLst/>
                <a:latin typeface="Arimo" panose="020B0604020202020204" charset="0"/>
                <a:ea typeface="Arimo" panose="020B0604020202020204" charset="0"/>
                <a:cs typeface="Arimo" panose="020B0604020202020204" charset="0"/>
              </a:rPr>
              <a:t>Our team of dedicated adult social prescribers help with connecting adults with tailored non-medical interventions to address a range of health and well-being concerns. </a:t>
            </a:r>
          </a:p>
          <a:p>
            <a:pPr lvl="0">
              <a:lnSpc>
                <a:spcPct val="107000"/>
              </a:lnSpc>
              <a:spcAft>
                <a:spcPts val="800"/>
              </a:spcAft>
            </a:pPr>
            <a:r>
              <a:rPr lang="en-GB" sz="2400" i="0" dirty="0">
                <a:effectLst/>
                <a:latin typeface="Arimo" panose="020B0604020202020204" charset="0"/>
                <a:ea typeface="Arimo" panose="020B0604020202020204" charset="0"/>
                <a:cs typeface="Arimo" panose="020B0604020202020204" charset="0"/>
              </a:rPr>
              <a:t>They help patients with building networks and facilitating access to community resources, helping people to take control of their health and wellbeing.</a:t>
            </a:r>
          </a:p>
          <a:p>
            <a:pPr lvl="0">
              <a:lnSpc>
                <a:spcPct val="107000"/>
              </a:lnSpc>
              <a:spcAft>
                <a:spcPts val="800"/>
              </a:spcAft>
            </a:pPr>
            <a:r>
              <a:rPr lang="en-GB" sz="2400" i="0" dirty="0">
                <a:effectLst/>
                <a:latin typeface="Arimo" panose="020B0604020202020204" charset="0"/>
                <a:ea typeface="Arimo" panose="020B0604020202020204" charset="0"/>
                <a:cs typeface="Arimo" panose="020B0604020202020204" charset="0"/>
              </a:rPr>
              <a:t>Their keen understanding of diverse needs, allows for a personalised service for adults to help with things like social isolation and enhance mental health by guiding individuals toward meaningful resources. </a:t>
            </a:r>
          </a:p>
        </p:txBody>
      </p:sp>
      <p:grpSp>
        <p:nvGrpSpPr>
          <p:cNvPr id="15" name="Group 2">
            <a:extLst>
              <a:ext uri="{FF2B5EF4-FFF2-40B4-BE49-F238E27FC236}">
                <a16:creationId xmlns:a16="http://schemas.microsoft.com/office/drawing/2014/main" id="{8798F176-84C8-50F9-941D-1C3620112727}"/>
              </a:ext>
            </a:extLst>
          </p:cNvPr>
          <p:cNvGrpSpPr/>
          <p:nvPr/>
        </p:nvGrpSpPr>
        <p:grpSpPr>
          <a:xfrm>
            <a:off x="14935200" y="0"/>
            <a:ext cx="33528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792200" y="442471"/>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4591776" y="1896408"/>
            <a:ext cx="250084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Practical Support</a:t>
            </a:r>
          </a:p>
        </p:txBody>
      </p:sp>
      <p:sp>
        <p:nvSpPr>
          <p:cNvPr id="10" name="TextBox 9">
            <a:extLst>
              <a:ext uri="{FF2B5EF4-FFF2-40B4-BE49-F238E27FC236}">
                <a16:creationId xmlns:a16="http://schemas.microsoft.com/office/drawing/2014/main" id="{56DFF719-E314-2434-F093-2EBBC7996070}"/>
              </a:ext>
            </a:extLst>
          </p:cNvPr>
          <p:cNvSpPr txBox="1"/>
          <p:nvPr/>
        </p:nvSpPr>
        <p:spPr>
          <a:xfrm>
            <a:off x="991946" y="5194159"/>
            <a:ext cx="12274368" cy="3785652"/>
          </a:xfrm>
          <a:prstGeom prst="rect">
            <a:avLst/>
          </a:prstGeom>
          <a:noFill/>
        </p:spPr>
        <p:txBody>
          <a:bodyPr wrap="square">
            <a:spAutoFit/>
          </a:bodyPr>
          <a:lstStyle/>
          <a:p>
            <a:pPr algn="l"/>
            <a:r>
              <a:rPr lang="en-GB" sz="2400" b="1" i="0" dirty="0">
                <a:effectLst/>
                <a:latin typeface="Arimo" panose="020B0604020202020204" charset="0"/>
                <a:ea typeface="Arimo" panose="020B0604020202020204" charset="0"/>
                <a:cs typeface="Arimo" panose="020B0604020202020204" charset="0"/>
              </a:rPr>
              <a:t>Practical and Emotional Support to help with things such as:</a:t>
            </a:r>
          </a:p>
          <a:p>
            <a:pPr algn="l"/>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Social Isolation/Loneliness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Emotional wellbeing</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Healthy lifestyle choices including; stop smoking, physical activity/exercise, weight management, diabetes control, reducing alcohol</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Long term health conditions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Loss of confidence/purpose</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Poor health linked to housing or housing conditions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Accessing work, training and volunteering</a:t>
            </a:r>
          </a:p>
        </p:txBody>
      </p:sp>
    </p:spTree>
    <p:extLst>
      <p:ext uri="{BB962C8B-B14F-4D97-AF65-F5344CB8AC3E}">
        <p14:creationId xmlns:p14="http://schemas.microsoft.com/office/powerpoint/2010/main" val="1762147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5316200" y="0"/>
            <a:ext cx="29718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4020800" y="266700"/>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4820376" y="1018490"/>
            <a:ext cx="2500844" cy="2596416"/>
          </a:xfrm>
          <a:prstGeom prst="rect">
            <a:avLst/>
          </a:prstGeom>
        </p:spPr>
        <p:txBody>
          <a:bodyPr wrap="square" lIns="0" tIns="0" rIns="0" bIns="0" rtlCol="0" anchor="t">
            <a:spAutoFit/>
          </a:bodyPr>
          <a:lstStyle/>
          <a:p>
            <a:pPr lvl="0" algn="ctr">
              <a:lnSpc>
                <a:spcPct val="107000"/>
              </a:lnSpc>
              <a:spcAft>
                <a:spcPts val="800"/>
              </a:spcAft>
            </a:pPr>
            <a:r>
              <a:rPr lang="en-GB" sz="3200" b="1" i="0" dirty="0">
                <a:solidFill>
                  <a:schemeClr val="bg1"/>
                </a:solidFill>
                <a:effectLst/>
                <a:latin typeface="Arimo" panose="020B0604020202020204" charset="0"/>
                <a:ea typeface="Arimo" panose="020B0604020202020204" charset="0"/>
                <a:cs typeface="Arimo" panose="020B0604020202020204" charset="0"/>
              </a:rPr>
              <a:t>Practical Support for Children and Young People</a:t>
            </a:r>
            <a:endParaRPr lang="en-GB" sz="3200" dirty="0">
              <a:solidFill>
                <a:schemeClr val="bg1"/>
              </a:solidFill>
              <a:latin typeface="Arimo" panose="020B0604020202020204" charset="0"/>
              <a:ea typeface="Arimo" panose="020B0604020202020204" charset="0"/>
              <a:cs typeface="Arimo" panose="020B0604020202020204" charset="0"/>
            </a:endParaRPr>
          </a:p>
        </p:txBody>
      </p:sp>
      <p:sp>
        <p:nvSpPr>
          <p:cNvPr id="5" name="TextBox 4">
            <a:extLst>
              <a:ext uri="{FF2B5EF4-FFF2-40B4-BE49-F238E27FC236}">
                <a16:creationId xmlns:a16="http://schemas.microsoft.com/office/drawing/2014/main" id="{01B9A2CA-D48A-860E-19D2-50CAB51B5970}"/>
              </a:ext>
            </a:extLst>
          </p:cNvPr>
          <p:cNvSpPr txBox="1"/>
          <p:nvPr/>
        </p:nvSpPr>
        <p:spPr>
          <a:xfrm>
            <a:off x="1143000" y="2171700"/>
            <a:ext cx="12008407" cy="5632311"/>
          </a:xfrm>
          <a:prstGeom prst="rect">
            <a:avLst/>
          </a:prstGeom>
          <a:noFill/>
        </p:spPr>
        <p:txBody>
          <a:bodyPr wrap="square">
            <a:spAutoFit/>
          </a:bodyPr>
          <a:lstStyle/>
          <a:p>
            <a:pPr algn="l"/>
            <a:r>
              <a:rPr lang="en-GB" sz="2400" i="0" dirty="0">
                <a:effectLst/>
                <a:latin typeface="Arimo" panose="020B0604020202020204" charset="0"/>
                <a:ea typeface="Arimo" panose="020B0604020202020204" charset="0"/>
                <a:cs typeface="Arimo" panose="020B0604020202020204" charset="0"/>
              </a:rPr>
              <a:t>Our Social Prescriber for children and young people can provide support and/or discuss other options available for: </a:t>
            </a:r>
          </a:p>
          <a:p>
            <a:pPr algn="l"/>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Understanding puberty and emotions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Support with additional health needs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Mental health support</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Moving from primary to secondary school</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Social Isolation/Loneliness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Bereavement Support</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Emotional wellbeing</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Healthy lifestyle choices including; stop smoking, physical activity/exercise, weight management</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Loss of confidence/purpose</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Poor health linked to housing or housing conditions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Accessing work, training and volunteering</a:t>
            </a:r>
          </a:p>
        </p:txBody>
      </p:sp>
    </p:spTree>
    <p:extLst>
      <p:ext uri="{BB962C8B-B14F-4D97-AF65-F5344CB8AC3E}">
        <p14:creationId xmlns:p14="http://schemas.microsoft.com/office/powerpoint/2010/main" val="3774234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4325600" y="0"/>
            <a:ext cx="3962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2275601" y="495300"/>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3075177" y="1611099"/>
            <a:ext cx="250084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First Contact Practitioner</a:t>
            </a:r>
          </a:p>
        </p:txBody>
      </p:sp>
      <p:sp>
        <p:nvSpPr>
          <p:cNvPr id="3" name="TextBox 2">
            <a:extLst>
              <a:ext uri="{FF2B5EF4-FFF2-40B4-BE49-F238E27FC236}">
                <a16:creationId xmlns:a16="http://schemas.microsoft.com/office/drawing/2014/main" id="{E1F2CD0E-0364-9BDC-F2BC-98000A8ADD98}"/>
              </a:ext>
            </a:extLst>
          </p:cNvPr>
          <p:cNvSpPr txBox="1"/>
          <p:nvPr/>
        </p:nvSpPr>
        <p:spPr>
          <a:xfrm>
            <a:off x="1143000" y="2784360"/>
            <a:ext cx="9448800" cy="4615687"/>
          </a:xfrm>
          <a:prstGeom prst="rect">
            <a:avLst/>
          </a:prstGeom>
          <a:noFill/>
        </p:spPr>
        <p:txBody>
          <a:bodyPr wrap="square">
            <a:spAutoFit/>
          </a:bodyPr>
          <a:lstStyle/>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Specialist first contact practitioner for musculoskeletal issues in primary care. </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Sometimes people get mixed up and call him a “physio”, but </a:t>
            </a:r>
            <a:r>
              <a:rPr lang="en-GB" sz="2400" kern="100" dirty="0">
                <a:latin typeface="Arimo" panose="020B0604020202020204" charset="0"/>
                <a:ea typeface="Arimo" panose="020B0604020202020204" charset="0"/>
                <a:cs typeface="Arimo" panose="020B0604020202020204" charset="0"/>
              </a:rPr>
              <a:t>the role is known as a “First Contact Practitioner”. </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If you haven't already consulted a GP about a specific musculoskeletal issue, a first contact practitioner conducts thorough assessments and offers personalised treatment plans for conditions affecting the muscles, bones, joints, and soft tissues and refer for x-rays and other treatments. </a:t>
            </a:r>
            <a:r>
              <a:rPr lang="en-GB" sz="2400" kern="100" dirty="0">
                <a:latin typeface="Arimo" panose="020B0604020202020204" charset="0"/>
                <a:ea typeface="Arimo" panose="020B0604020202020204" charset="0"/>
                <a:cs typeface="Arimo" panose="020B0604020202020204" charset="0"/>
              </a:rPr>
              <a:t>Their</a:t>
            </a:r>
            <a:r>
              <a:rPr lang="en-GB" sz="2400" kern="100" dirty="0">
                <a:effectLst/>
                <a:latin typeface="Arimo" panose="020B0604020202020204" charset="0"/>
                <a:ea typeface="Arimo" panose="020B0604020202020204" charset="0"/>
                <a:cs typeface="Arimo" panose="020B0604020202020204" charset="0"/>
              </a:rPr>
              <a:t> expertise allows patients to receive care directly from a specialist, avoiding unnecessary delays. </a:t>
            </a:r>
          </a:p>
        </p:txBody>
      </p:sp>
    </p:spTree>
    <p:extLst>
      <p:ext uri="{BB962C8B-B14F-4D97-AF65-F5344CB8AC3E}">
        <p14:creationId xmlns:p14="http://schemas.microsoft.com/office/powerpoint/2010/main" val="2862074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3018611" y="2929366"/>
            <a:ext cx="250084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Physician Associate</a:t>
            </a:r>
          </a:p>
        </p:txBody>
      </p:sp>
      <p:sp>
        <p:nvSpPr>
          <p:cNvPr id="3" name="TextBox 2">
            <a:extLst>
              <a:ext uri="{FF2B5EF4-FFF2-40B4-BE49-F238E27FC236}">
                <a16:creationId xmlns:a16="http://schemas.microsoft.com/office/drawing/2014/main" id="{49A79690-40D9-2C39-17BE-948A5844ECA7}"/>
              </a:ext>
            </a:extLst>
          </p:cNvPr>
          <p:cNvSpPr txBox="1"/>
          <p:nvPr/>
        </p:nvSpPr>
        <p:spPr>
          <a:xfrm>
            <a:off x="992630" y="1808350"/>
            <a:ext cx="10896643" cy="7109639"/>
          </a:xfrm>
          <a:prstGeom prst="rect">
            <a:avLst/>
          </a:prstGeom>
          <a:noFill/>
        </p:spPr>
        <p:txBody>
          <a:bodyPr wrap="square">
            <a:spAutoFit/>
          </a:bodyPr>
          <a:lstStyle/>
          <a:p>
            <a:pPr algn="l"/>
            <a:r>
              <a:rPr lang="en-GB" sz="2400" dirty="0">
                <a:latin typeface="Arimo" panose="020B0604020202020204" charset="0"/>
                <a:ea typeface="Arimo" panose="020B0604020202020204" charset="0"/>
                <a:cs typeface="Arimo" panose="020B0604020202020204" charset="0"/>
              </a:rPr>
              <a:t>The physician associate role </a:t>
            </a:r>
            <a:r>
              <a:rPr lang="en-GB" sz="2400" b="0" i="0" dirty="0">
                <a:effectLst/>
                <a:latin typeface="Arimo" panose="020B0604020202020204" charset="0"/>
                <a:ea typeface="Arimo" panose="020B0604020202020204" charset="0"/>
                <a:cs typeface="Arimo" panose="020B0604020202020204" charset="0"/>
              </a:rPr>
              <a:t>works closely alongside GPs to provide essential medical care as an integral part of our multidisciplinary team.</a:t>
            </a:r>
          </a:p>
          <a:p>
            <a:pPr algn="l"/>
            <a:endParaRPr lang="en-GB" sz="2400" dirty="0">
              <a:latin typeface="Arimo" panose="020B0604020202020204" charset="0"/>
              <a:ea typeface="Arimo" panose="020B0604020202020204" charset="0"/>
              <a:cs typeface="Arimo" panose="020B0604020202020204" charset="0"/>
            </a:endParaRPr>
          </a:p>
          <a:p>
            <a:pPr algn="l"/>
            <a:r>
              <a:rPr lang="en-GB" sz="2400" b="0" i="0" dirty="0">
                <a:effectLst/>
                <a:latin typeface="Arimo" panose="020B0604020202020204" charset="0"/>
                <a:ea typeface="Arimo" panose="020B0604020202020204" charset="0"/>
                <a:cs typeface="Arimo" panose="020B0604020202020204" charset="0"/>
              </a:rPr>
              <a:t>They typically help our patients with:</a:t>
            </a:r>
          </a:p>
          <a:p>
            <a:pPr algn="l"/>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NHS Healthy Heart Checks</a:t>
            </a: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Asthma Reviews</a:t>
            </a:r>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Vaccinations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Care Home Visits</a:t>
            </a: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Home Visits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Dementia Reviews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Phlebotomy </a:t>
            </a: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Infections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Physical health checks e.g., BP/BMI etc. </a:t>
            </a:r>
          </a:p>
          <a:p>
            <a:pPr algn="l"/>
            <a:endParaRPr lang="en-GB" sz="2400" b="0" i="0" dirty="0">
              <a:effectLst/>
              <a:latin typeface="Arimo" panose="020B0604020202020204" charset="0"/>
              <a:ea typeface="Arimo" panose="020B0604020202020204" charset="0"/>
              <a:cs typeface="Arimo" panose="020B0604020202020204" charset="0"/>
            </a:endParaRPr>
          </a:p>
          <a:p>
            <a:pPr algn="l"/>
            <a:r>
              <a:rPr lang="en-GB" sz="2400" b="0" i="0" dirty="0">
                <a:effectLst/>
                <a:latin typeface="Arimo" panose="020B0604020202020204" charset="0"/>
                <a:ea typeface="Arimo" panose="020B0604020202020204" charset="0"/>
                <a:cs typeface="Arimo" panose="020B0604020202020204" charset="0"/>
              </a:rPr>
              <a:t>They are authorised to issue sick notes and request blood tests. While they cannot prescribe medications directly, rest assured that she always has the full support of a GP. In cases where prescriptions are needed, the GP will issue them on their behalf.</a:t>
            </a:r>
          </a:p>
        </p:txBody>
      </p:sp>
    </p:spTree>
    <p:extLst>
      <p:ext uri="{BB962C8B-B14F-4D97-AF65-F5344CB8AC3E}">
        <p14:creationId xmlns:p14="http://schemas.microsoft.com/office/powerpoint/2010/main" val="207480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0707D-3D0B-E167-C4AE-5A2B568ED1BB}"/>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C9A1D0AD-7A41-AEE4-C5DA-38372A167657}"/>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83D76DE2-95DB-1F75-9CBE-DE475EC4C949}"/>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46B4E335-DF03-F47D-071E-EA6E25194D0D}"/>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547E1D6F-CF0C-5976-FE4A-B18287899DD9}"/>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E4CBE601-16E2-9482-FBE4-A6C39A370637}"/>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ECFD676C-CC75-687C-9D23-451A642B53CB}"/>
              </a:ext>
            </a:extLst>
          </p:cNvPr>
          <p:cNvSpPr txBox="1"/>
          <p:nvPr/>
        </p:nvSpPr>
        <p:spPr>
          <a:xfrm>
            <a:off x="13018611" y="2608765"/>
            <a:ext cx="250084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Other &amp; Next Meeting</a:t>
            </a:r>
          </a:p>
        </p:txBody>
      </p:sp>
      <p:sp>
        <p:nvSpPr>
          <p:cNvPr id="3" name="TextBox 2">
            <a:extLst>
              <a:ext uri="{FF2B5EF4-FFF2-40B4-BE49-F238E27FC236}">
                <a16:creationId xmlns:a16="http://schemas.microsoft.com/office/drawing/2014/main" id="{C8B4981B-2E6C-79E3-15CF-C928C09B07DB}"/>
              </a:ext>
            </a:extLst>
          </p:cNvPr>
          <p:cNvSpPr txBox="1"/>
          <p:nvPr/>
        </p:nvSpPr>
        <p:spPr>
          <a:xfrm>
            <a:off x="1637776" y="4492748"/>
            <a:ext cx="10896643" cy="1938992"/>
          </a:xfrm>
          <a:prstGeom prst="rect">
            <a:avLst/>
          </a:prstGeom>
          <a:noFill/>
        </p:spPr>
        <p:txBody>
          <a:bodyPr wrap="square">
            <a:spAutoFit/>
          </a:bodyPr>
          <a:lstStyle/>
          <a:p>
            <a:pPr marL="342900" indent="-34290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Prospective new PPG members can express interest via the TBMG website</a:t>
            </a:r>
          </a:p>
          <a:p>
            <a:pPr marL="342900" indent="-342900">
              <a:buFont typeface="Arial" panose="020B0604020202020204" pitchFamily="34" charset="0"/>
              <a:buChar char="•"/>
            </a:pPr>
            <a:r>
              <a:rPr lang="en-GB" sz="2400" b="1" dirty="0">
                <a:latin typeface="Arimo" panose="020B0604020202020204" charset="0"/>
                <a:ea typeface="Arimo" panose="020B0604020202020204" charset="0"/>
                <a:cs typeface="Arimo" panose="020B0604020202020204" charset="0"/>
              </a:rPr>
              <a:t>Next Meeting: </a:t>
            </a:r>
            <a:r>
              <a:rPr lang="en-GB" sz="2400" dirty="0">
                <a:latin typeface="Arimo" panose="020B0604020202020204" charset="0"/>
                <a:ea typeface="Arimo" panose="020B0604020202020204" charset="0"/>
                <a:cs typeface="Arimo" panose="020B0604020202020204" charset="0"/>
              </a:rPr>
              <a:t>Tuesday 12</a:t>
            </a:r>
            <a:r>
              <a:rPr lang="en-GB" sz="2400" baseline="30000" dirty="0">
                <a:latin typeface="Arimo" panose="020B0604020202020204" charset="0"/>
                <a:ea typeface="Arimo" panose="020B0604020202020204" charset="0"/>
                <a:cs typeface="Arimo" panose="020B0604020202020204" charset="0"/>
              </a:rPr>
              <a:t>th</a:t>
            </a:r>
            <a:r>
              <a:rPr lang="en-GB" sz="2400" dirty="0">
                <a:latin typeface="Arimo" panose="020B0604020202020204" charset="0"/>
                <a:ea typeface="Arimo" panose="020B0604020202020204" charset="0"/>
                <a:cs typeface="Arimo" panose="020B0604020202020204" charset="0"/>
              </a:rPr>
              <a:t> August 2025</a:t>
            </a:r>
          </a:p>
          <a:p>
            <a:pPr marL="342900" indent="-342900">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Attendance form and future agenda items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Larger representation from Ingleby Barwick</a:t>
            </a:r>
            <a:endParaRPr lang="en-GB" sz="2400" b="0" i="0" dirty="0">
              <a:effectLst/>
              <a:latin typeface="Arimo" panose="020B0604020202020204" charset="0"/>
              <a:ea typeface="Arimo" panose="020B0604020202020204" charset="0"/>
              <a:cs typeface="Arimo" panose="020B0604020202020204" charset="0"/>
            </a:endParaRPr>
          </a:p>
          <a:p>
            <a:endParaRPr lang="en-GB" sz="2400" b="0" i="0" dirty="0">
              <a:effectLst/>
              <a:latin typeface="Arimo" panose="020B0604020202020204" charset="0"/>
              <a:ea typeface="Arimo" panose="020B0604020202020204" charset="0"/>
              <a:cs typeface="Arimo" panose="020B0604020202020204" charset="0"/>
            </a:endParaRPr>
          </a:p>
        </p:txBody>
      </p:sp>
    </p:spTree>
    <p:extLst>
      <p:ext uri="{BB962C8B-B14F-4D97-AF65-F5344CB8AC3E}">
        <p14:creationId xmlns:p14="http://schemas.microsoft.com/office/powerpoint/2010/main" val="1101004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5">
            <a:extLst>
              <a:ext uri="{FF2B5EF4-FFF2-40B4-BE49-F238E27FC236}">
                <a16:creationId xmlns:a16="http://schemas.microsoft.com/office/drawing/2014/main" id="{01162E29-9247-A45C-9F42-B6D84AE2D05D}"/>
              </a:ext>
            </a:extLst>
          </p:cNvPr>
          <p:cNvGrpSpPr/>
          <p:nvPr/>
        </p:nvGrpSpPr>
        <p:grpSpPr>
          <a:xfrm>
            <a:off x="-16934" y="-29634"/>
            <a:ext cx="18304934" cy="6298959"/>
            <a:chOff x="1574699" y="434095"/>
            <a:chExt cx="2380840" cy="1786704"/>
          </a:xfrm>
          <a:solidFill>
            <a:schemeClr val="accent5">
              <a:lumMod val="50000"/>
            </a:schemeClr>
          </a:solidFill>
        </p:grpSpPr>
        <p:sp>
          <p:nvSpPr>
            <p:cNvPr id="15" name="Freeform 6">
              <a:extLst>
                <a:ext uri="{FF2B5EF4-FFF2-40B4-BE49-F238E27FC236}">
                  <a16:creationId xmlns:a16="http://schemas.microsoft.com/office/drawing/2014/main" id="{791DBF4F-8C69-84E6-E245-7F64BF7A0073}"/>
                </a:ext>
              </a:extLst>
            </p:cNvPr>
            <p:cNvSpPr/>
            <p:nvPr/>
          </p:nvSpPr>
          <p:spPr>
            <a:xfrm>
              <a:off x="1574699" y="434095"/>
              <a:ext cx="2380840" cy="1786704"/>
            </a:xfrm>
            <a:custGeom>
              <a:avLst/>
              <a:gdLst/>
              <a:ahLst/>
              <a:cxnLst/>
              <a:rect l="l" t="t" r="r" b="b"/>
              <a:pathLst>
                <a:path w="2380840" h="1786704">
                  <a:moveTo>
                    <a:pt x="0" y="0"/>
                  </a:moveTo>
                  <a:lnTo>
                    <a:pt x="2380840" y="0"/>
                  </a:lnTo>
                  <a:lnTo>
                    <a:pt x="2380840" y="1786704"/>
                  </a:lnTo>
                  <a:lnTo>
                    <a:pt x="0" y="1786704"/>
                  </a:lnTo>
                  <a:close/>
                </a:path>
              </a:pathLst>
            </a:custGeom>
            <a:grpFill/>
          </p:spPr>
          <p:txBody>
            <a:bodyPr/>
            <a:lstStyle/>
            <a:p>
              <a:endParaRPr lang="en-GB"/>
            </a:p>
          </p:txBody>
        </p:sp>
      </p:grpSp>
      <p:grpSp>
        <p:nvGrpSpPr>
          <p:cNvPr id="5" name="Group 5"/>
          <p:cNvGrpSpPr/>
          <p:nvPr/>
        </p:nvGrpSpPr>
        <p:grpSpPr>
          <a:xfrm>
            <a:off x="-16934" y="6269326"/>
            <a:ext cx="18304933" cy="4017674"/>
            <a:chOff x="3057776" y="823267"/>
            <a:chExt cx="2380840" cy="1786704"/>
          </a:xfrm>
        </p:grpSpPr>
        <p:sp>
          <p:nvSpPr>
            <p:cNvPr id="6" name="Freeform 6"/>
            <p:cNvSpPr/>
            <p:nvPr/>
          </p:nvSpPr>
          <p:spPr>
            <a:xfrm>
              <a:off x="3057776" y="823267"/>
              <a:ext cx="2380840" cy="1786704"/>
            </a:xfrm>
            <a:custGeom>
              <a:avLst/>
              <a:gdLst/>
              <a:ahLst/>
              <a:cxnLst/>
              <a:rect l="l" t="t" r="r" b="b"/>
              <a:pathLst>
                <a:path w="2380840" h="1786704">
                  <a:moveTo>
                    <a:pt x="0" y="0"/>
                  </a:moveTo>
                  <a:lnTo>
                    <a:pt x="2380840" y="0"/>
                  </a:lnTo>
                  <a:lnTo>
                    <a:pt x="2380840" y="1786704"/>
                  </a:lnTo>
                  <a:lnTo>
                    <a:pt x="0" y="1786704"/>
                  </a:lnTo>
                  <a:close/>
                </a:path>
              </a:pathLst>
            </a:custGeom>
            <a:solidFill>
              <a:srgbClr val="48B4BB"/>
            </a:solidFill>
          </p:spPr>
          <p:txBody>
            <a:bodyPr/>
            <a:lstStyle/>
            <a:p>
              <a:endParaRPr lang="en-GB" dirty="0">
                <a:latin typeface="Arimo" panose="020B0604020202020204" charset="0"/>
                <a:ea typeface="Arimo" panose="020B0604020202020204" charset="0"/>
                <a:cs typeface="Arimo" panose="020B0604020202020204" charset="0"/>
              </a:endParaRPr>
            </a:p>
          </p:txBody>
        </p:sp>
      </p:grpSp>
      <p:sp>
        <p:nvSpPr>
          <p:cNvPr id="10" name="TextBox 10"/>
          <p:cNvSpPr txBox="1"/>
          <p:nvPr/>
        </p:nvSpPr>
        <p:spPr>
          <a:xfrm>
            <a:off x="914400" y="7942423"/>
            <a:ext cx="3824855" cy="643959"/>
          </a:xfrm>
          <a:prstGeom prst="rect">
            <a:avLst/>
          </a:prstGeom>
        </p:spPr>
        <p:txBody>
          <a:bodyPr wrap="square" lIns="0" tIns="0" rIns="0" bIns="0" rtlCol="0" anchor="t">
            <a:spAutoFit/>
          </a:bodyPr>
          <a:lstStyle/>
          <a:p>
            <a:pPr>
              <a:lnSpc>
                <a:spcPts val="5514"/>
              </a:lnSpc>
            </a:pPr>
            <a:r>
              <a:rPr lang="en-US" sz="3938" b="1" dirty="0">
                <a:solidFill>
                  <a:srgbClr val="FFFFFF"/>
                </a:solidFill>
                <a:latin typeface="Arimo" panose="020B0604020202020204" charset="0"/>
                <a:ea typeface="Arimo" panose="020B0604020202020204" charset="0"/>
                <a:cs typeface="Arimo" panose="020B0604020202020204" charset="0"/>
              </a:rPr>
              <a:t>BYTES PCN</a:t>
            </a:r>
          </a:p>
        </p:txBody>
      </p:sp>
      <p:pic>
        <p:nvPicPr>
          <p:cNvPr id="13" name="Picture 12" descr="Logo, company name&#10;&#10;Description automatically generated">
            <a:extLst>
              <a:ext uri="{FF2B5EF4-FFF2-40B4-BE49-F238E27FC236}">
                <a16:creationId xmlns:a16="http://schemas.microsoft.com/office/drawing/2014/main" id="{D1A29EE0-3B4D-6F66-C3C7-24ABC7C0C5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31391" y="6269325"/>
            <a:ext cx="4156609" cy="408714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D9320-6566-1337-228B-64FA44A4712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D6E36A9-2D7C-8785-954D-A43213C359E5}"/>
              </a:ext>
            </a:extLst>
          </p:cNvPr>
          <p:cNvGrpSpPr/>
          <p:nvPr/>
        </p:nvGrpSpPr>
        <p:grpSpPr>
          <a:xfrm>
            <a:off x="-3313" y="0"/>
            <a:ext cx="7377678" cy="10287000"/>
            <a:chOff x="0" y="0"/>
            <a:chExt cx="2691397" cy="4048889"/>
          </a:xfrm>
        </p:grpSpPr>
        <p:sp>
          <p:nvSpPr>
            <p:cNvPr id="3" name="Freeform 3">
              <a:extLst>
                <a:ext uri="{FF2B5EF4-FFF2-40B4-BE49-F238E27FC236}">
                  <a16:creationId xmlns:a16="http://schemas.microsoft.com/office/drawing/2014/main" id="{B850CED5-1F22-0EDF-1987-730579E1FCE9}"/>
                </a:ext>
              </a:extLst>
            </p:cNvPr>
            <p:cNvSpPr/>
            <p:nvPr/>
          </p:nvSpPr>
          <p:spPr>
            <a:xfrm>
              <a:off x="0" y="0"/>
              <a:ext cx="2691397" cy="4048889"/>
            </a:xfrm>
            <a:custGeom>
              <a:avLst/>
              <a:gdLst/>
              <a:ahLst/>
              <a:cxnLst/>
              <a:rect l="l" t="t" r="r" b="b"/>
              <a:pathLst>
                <a:path w="2691397" h="4048889">
                  <a:moveTo>
                    <a:pt x="0" y="0"/>
                  </a:moveTo>
                  <a:lnTo>
                    <a:pt x="2691397" y="0"/>
                  </a:lnTo>
                  <a:lnTo>
                    <a:pt x="2691397" y="4048889"/>
                  </a:lnTo>
                  <a:lnTo>
                    <a:pt x="0" y="4048889"/>
                  </a:lnTo>
                  <a:close/>
                </a:path>
              </a:pathLst>
            </a:custGeom>
            <a:solidFill>
              <a:srgbClr val="48B4BB"/>
            </a:solidFill>
          </p:spPr>
          <p:txBody>
            <a:bodyPr/>
            <a:lstStyle/>
            <a:p>
              <a:endParaRPr lang="en-GB"/>
            </a:p>
          </p:txBody>
        </p:sp>
      </p:grpSp>
      <p:sp>
        <p:nvSpPr>
          <p:cNvPr id="4" name="TextBox 11">
            <a:extLst>
              <a:ext uri="{FF2B5EF4-FFF2-40B4-BE49-F238E27FC236}">
                <a16:creationId xmlns:a16="http://schemas.microsoft.com/office/drawing/2014/main" id="{46A4DDC8-2989-4C6F-2CE1-A266A70A9B36}"/>
              </a:ext>
            </a:extLst>
          </p:cNvPr>
          <p:cNvSpPr txBox="1"/>
          <p:nvPr/>
        </p:nvSpPr>
        <p:spPr>
          <a:xfrm>
            <a:off x="9144000" y="2552700"/>
            <a:ext cx="8192916" cy="4606389"/>
          </a:xfrm>
          <a:prstGeom prst="rect">
            <a:avLst/>
          </a:prstGeom>
        </p:spPr>
        <p:txBody>
          <a:bodyPr wrap="square" lIns="0" tIns="0" rIns="0" bIns="0" rtlCol="0" anchor="t">
            <a:spAutoFit/>
          </a:bodyPr>
          <a:lstStyle/>
          <a:p>
            <a:pPr algn="just">
              <a:lnSpc>
                <a:spcPts val="3500"/>
              </a:lnSpc>
            </a:pPr>
            <a:r>
              <a:rPr lang="en-US" sz="4800" dirty="0">
                <a:solidFill>
                  <a:srgbClr val="000000"/>
                </a:solidFill>
                <a:latin typeface="Arimo" panose="020B0604020202020204" charset="0"/>
                <a:ea typeface="Arimo" panose="020B0604020202020204" charset="0"/>
                <a:cs typeface="Arimo" panose="020B0604020202020204" charset="0"/>
              </a:rPr>
              <a:t>Ground Rules</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algn="l">
              <a:spcAft>
                <a:spcPts val="600"/>
              </a:spcAft>
              <a:buFont typeface="+mj-lt"/>
              <a:buAutoNum type="arabicPeriod"/>
            </a:pPr>
            <a:r>
              <a:rPr lang="en-GB" sz="2400" b="0" i="0" dirty="0">
                <a:solidFill>
                  <a:srgbClr val="212B32"/>
                </a:solidFill>
                <a:effectLst/>
                <a:latin typeface="FontAwesome"/>
              </a:rPr>
              <a:t> Communicate respectfully and professionally</a:t>
            </a:r>
          </a:p>
          <a:p>
            <a:pPr algn="l">
              <a:spcAft>
                <a:spcPts val="600"/>
              </a:spcAft>
              <a:buFont typeface="+mj-lt"/>
              <a:buAutoNum type="arabicPeriod"/>
            </a:pPr>
            <a:r>
              <a:rPr lang="en-GB" sz="2400" b="0" i="0" dirty="0">
                <a:solidFill>
                  <a:srgbClr val="212B32"/>
                </a:solidFill>
                <a:effectLst/>
                <a:latin typeface="FontAwesome"/>
              </a:rPr>
              <a:t>This is not a forum for individual complaints; it's for constructive feedback and discussions</a:t>
            </a:r>
          </a:p>
          <a:p>
            <a:pPr algn="l">
              <a:spcAft>
                <a:spcPts val="600"/>
              </a:spcAft>
              <a:buFont typeface="+mj-lt"/>
              <a:buAutoNum type="arabicPeriod"/>
            </a:pPr>
            <a:r>
              <a:rPr lang="en-GB" sz="2400" b="0" i="0" dirty="0">
                <a:solidFill>
                  <a:srgbClr val="212B32"/>
                </a:solidFill>
                <a:effectLst/>
                <a:latin typeface="FontAwesome"/>
              </a:rPr>
              <a:t>Keep discussions relevant to improving the services, not personal agendas</a:t>
            </a:r>
          </a:p>
          <a:p>
            <a:pPr algn="l">
              <a:spcAft>
                <a:spcPts val="600"/>
              </a:spcAft>
              <a:buFont typeface="+mj-lt"/>
              <a:buAutoNum type="arabicPeriod"/>
            </a:pPr>
            <a:r>
              <a:rPr lang="en-GB" sz="2400" b="0" i="0" dirty="0">
                <a:solidFill>
                  <a:srgbClr val="212B32"/>
                </a:solidFill>
                <a:effectLst/>
                <a:latin typeface="FontAwesome"/>
              </a:rPr>
              <a:t>Do not discuss personal or clinical issues about patients or staff</a:t>
            </a:r>
          </a:p>
          <a:p>
            <a:pPr algn="l">
              <a:spcAft>
                <a:spcPts val="600"/>
              </a:spcAft>
              <a:buFont typeface="+mj-lt"/>
              <a:buAutoNum type="arabicPeriod"/>
            </a:pPr>
            <a:r>
              <a:rPr lang="en-GB" sz="2400" b="0" i="0" dirty="0">
                <a:solidFill>
                  <a:srgbClr val="212B32"/>
                </a:solidFill>
                <a:effectLst/>
                <a:latin typeface="FontAwesome"/>
              </a:rPr>
              <a:t>Members are expected to engage and contribute during meetings</a:t>
            </a:r>
          </a:p>
          <a:p>
            <a:pPr algn="l">
              <a:spcAft>
                <a:spcPts val="600"/>
              </a:spcAft>
              <a:buFont typeface="+mj-lt"/>
              <a:buAutoNum type="arabicPeriod"/>
            </a:pPr>
            <a:r>
              <a:rPr lang="en-GB" sz="2400" b="0" i="0" dirty="0">
                <a:solidFill>
                  <a:srgbClr val="212B32"/>
                </a:solidFill>
                <a:effectLst/>
                <a:latin typeface="FontAwesome"/>
              </a:rPr>
              <a:t>Be punctual and stay for the entire meeting</a:t>
            </a:r>
          </a:p>
        </p:txBody>
      </p:sp>
    </p:spTree>
    <p:extLst>
      <p:ext uri="{BB962C8B-B14F-4D97-AF65-F5344CB8AC3E}">
        <p14:creationId xmlns:p14="http://schemas.microsoft.com/office/powerpoint/2010/main" val="2949565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6CF2-CE28-B358-2695-DB65FC3913BC}"/>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FA03CE69-130E-219F-2112-1F389E289ABA}"/>
              </a:ext>
            </a:extLst>
          </p:cNvPr>
          <p:cNvGrpSpPr/>
          <p:nvPr/>
        </p:nvGrpSpPr>
        <p:grpSpPr>
          <a:xfrm>
            <a:off x="10910322" y="0"/>
            <a:ext cx="7377678" cy="10287000"/>
            <a:chOff x="0" y="0"/>
            <a:chExt cx="2691397" cy="4048889"/>
          </a:xfrm>
        </p:grpSpPr>
        <p:sp>
          <p:nvSpPr>
            <p:cNvPr id="3" name="Freeform 3">
              <a:extLst>
                <a:ext uri="{FF2B5EF4-FFF2-40B4-BE49-F238E27FC236}">
                  <a16:creationId xmlns:a16="http://schemas.microsoft.com/office/drawing/2014/main" id="{64276089-1B40-407D-C1C0-DBEEFE163574}"/>
                </a:ext>
              </a:extLst>
            </p:cNvPr>
            <p:cNvSpPr/>
            <p:nvPr/>
          </p:nvSpPr>
          <p:spPr>
            <a:xfrm>
              <a:off x="0" y="0"/>
              <a:ext cx="2691397" cy="4048889"/>
            </a:xfrm>
            <a:custGeom>
              <a:avLst/>
              <a:gdLst/>
              <a:ahLst/>
              <a:cxnLst/>
              <a:rect l="l" t="t" r="r" b="b"/>
              <a:pathLst>
                <a:path w="2691397" h="4048889">
                  <a:moveTo>
                    <a:pt x="0" y="0"/>
                  </a:moveTo>
                  <a:lnTo>
                    <a:pt x="2691397" y="0"/>
                  </a:lnTo>
                  <a:lnTo>
                    <a:pt x="2691397" y="4048889"/>
                  </a:lnTo>
                  <a:lnTo>
                    <a:pt x="0" y="4048889"/>
                  </a:lnTo>
                  <a:close/>
                </a:path>
              </a:pathLst>
            </a:custGeom>
            <a:solidFill>
              <a:srgbClr val="48B4BB"/>
            </a:solidFill>
          </p:spPr>
          <p:txBody>
            <a:bodyPr/>
            <a:lstStyle/>
            <a:p>
              <a:endParaRPr lang="en-GB"/>
            </a:p>
          </p:txBody>
        </p:sp>
      </p:grpSp>
      <p:sp>
        <p:nvSpPr>
          <p:cNvPr id="4" name="TextBox 11">
            <a:extLst>
              <a:ext uri="{FF2B5EF4-FFF2-40B4-BE49-F238E27FC236}">
                <a16:creationId xmlns:a16="http://schemas.microsoft.com/office/drawing/2014/main" id="{613D7C9A-F06E-56C6-0D82-90CE683A9F05}"/>
              </a:ext>
            </a:extLst>
          </p:cNvPr>
          <p:cNvSpPr txBox="1"/>
          <p:nvPr/>
        </p:nvSpPr>
        <p:spPr>
          <a:xfrm>
            <a:off x="1752600" y="3314700"/>
            <a:ext cx="8192916" cy="2975173"/>
          </a:xfrm>
          <a:prstGeom prst="rect">
            <a:avLst/>
          </a:prstGeom>
        </p:spPr>
        <p:txBody>
          <a:bodyPr wrap="square" lIns="0" tIns="0" rIns="0" bIns="0" rtlCol="0" anchor="t">
            <a:spAutoFit/>
          </a:bodyPr>
          <a:lstStyle/>
          <a:p>
            <a:pPr algn="just">
              <a:lnSpc>
                <a:spcPts val="3500"/>
              </a:lnSpc>
            </a:pPr>
            <a:r>
              <a:rPr lang="en-US" sz="4800" dirty="0">
                <a:solidFill>
                  <a:srgbClr val="000000"/>
                </a:solidFill>
                <a:latin typeface="Arimo" panose="020B0604020202020204" charset="0"/>
                <a:ea typeface="Arimo" panose="020B0604020202020204" charset="0"/>
                <a:cs typeface="Arimo" panose="020B0604020202020204" charset="0"/>
              </a:rPr>
              <a:t>Why we’re here</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342900" indent="-342900" algn="l">
              <a:spcAft>
                <a:spcPts val="600"/>
              </a:spcAft>
              <a:buFont typeface="Arial" panose="020B0604020202020204" pitchFamily="34" charset="0"/>
              <a:buChar char="•"/>
            </a:pPr>
            <a:r>
              <a:rPr lang="en-GB" sz="2400" b="0" i="0" dirty="0">
                <a:solidFill>
                  <a:srgbClr val="212B32"/>
                </a:solidFill>
                <a:effectLst/>
                <a:latin typeface="FontAwesome"/>
              </a:rPr>
              <a:t>To act as a functioning PPG to support the development of healthcare services with a patient focus</a:t>
            </a:r>
          </a:p>
          <a:p>
            <a:pPr marL="342900" indent="-342900" algn="l">
              <a:spcAft>
                <a:spcPts val="600"/>
              </a:spcAft>
              <a:buFont typeface="Arial" panose="020B0604020202020204" pitchFamily="34" charset="0"/>
              <a:buChar char="•"/>
            </a:pPr>
            <a:r>
              <a:rPr lang="en-GB" sz="2400" b="0" i="0" dirty="0">
                <a:solidFill>
                  <a:srgbClr val="212B32"/>
                </a:solidFill>
                <a:effectLst/>
                <a:latin typeface="FontAwesome"/>
              </a:rPr>
              <a:t>To provide insight and feedback on the delivery of services</a:t>
            </a:r>
          </a:p>
          <a:p>
            <a:pPr marL="342900" indent="-342900" algn="l">
              <a:spcAft>
                <a:spcPts val="600"/>
              </a:spcAft>
              <a:buFont typeface="Arial" panose="020B0604020202020204" pitchFamily="34" charset="0"/>
              <a:buChar char="•"/>
            </a:pPr>
            <a:r>
              <a:rPr lang="en-GB" sz="2400" b="0" i="0" dirty="0">
                <a:solidFill>
                  <a:srgbClr val="212B32"/>
                </a:solidFill>
                <a:effectLst/>
                <a:latin typeface="FontAwesome"/>
              </a:rPr>
              <a:t>To enable a patients to discuss agreed agenda items </a:t>
            </a:r>
          </a:p>
          <a:p>
            <a:pPr marL="342900" indent="-342900" algn="l">
              <a:spcAft>
                <a:spcPts val="1800"/>
              </a:spcAft>
              <a:buFont typeface="Arial" panose="020B0604020202020204" pitchFamily="34" charset="0"/>
              <a:buChar char="•"/>
            </a:pPr>
            <a:r>
              <a:rPr lang="en-GB" sz="2400" b="0" i="0" dirty="0">
                <a:solidFill>
                  <a:srgbClr val="212B32"/>
                </a:solidFill>
                <a:effectLst/>
                <a:latin typeface="FontAwesome"/>
              </a:rPr>
              <a:t>To develop services and support alongside patients</a:t>
            </a:r>
          </a:p>
        </p:txBody>
      </p:sp>
    </p:spTree>
    <p:extLst>
      <p:ext uri="{BB962C8B-B14F-4D97-AF65-F5344CB8AC3E}">
        <p14:creationId xmlns:p14="http://schemas.microsoft.com/office/powerpoint/2010/main" val="402748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1"/>
          <p:cNvSpPr txBox="1"/>
          <p:nvPr/>
        </p:nvSpPr>
        <p:spPr>
          <a:xfrm>
            <a:off x="1524000" y="3314700"/>
            <a:ext cx="8203309" cy="3323987"/>
          </a:xfrm>
          <a:prstGeom prst="rect">
            <a:avLst/>
          </a:prstGeom>
        </p:spPr>
        <p:txBody>
          <a:bodyPr wrap="square" lIns="0" tIns="0" rIns="0" bIns="0" rtlCol="0" anchor="t">
            <a:spAutoFit/>
          </a:bodyPr>
          <a:lstStyle/>
          <a:p>
            <a:pPr>
              <a:buNone/>
            </a:pPr>
            <a:r>
              <a:rPr lang="en-GB" sz="2400" dirty="0">
                <a:latin typeface="Arimo" panose="020B0604020202020204" charset="0"/>
                <a:ea typeface="Arimo" panose="020B0604020202020204" charset="0"/>
                <a:cs typeface="Arimo" panose="020B0604020202020204" charset="0"/>
              </a:rPr>
              <a:t>GP practices have access to a wider team of skilled professionals –These roles are designed to support GPs and improve patient access to the right care at the right time.</a:t>
            </a:r>
          </a:p>
          <a:p>
            <a:pPr>
              <a:buNone/>
            </a:pPr>
            <a:endParaRPr lang="en-GB" sz="2400" dirty="0">
              <a:latin typeface="Arimo" panose="020B0604020202020204" charset="0"/>
              <a:ea typeface="Arimo" panose="020B0604020202020204" charset="0"/>
              <a:cs typeface="Arimo" panose="020B0604020202020204" charset="0"/>
            </a:endParaRPr>
          </a:p>
          <a:p>
            <a:r>
              <a:rPr lang="en-GB" sz="2400" dirty="0">
                <a:latin typeface="Arimo" panose="020B0604020202020204" charset="0"/>
                <a:ea typeface="Arimo" panose="020B0604020202020204" charset="0"/>
                <a:cs typeface="Arimo" panose="020B0604020202020204" charset="0"/>
              </a:rPr>
              <a:t>Not every health concern requires a GP appointment. By seeing the most appropriate team member, patients can often receive quicker, more specialised support, helping us use NHS resources more effectively and keeping GP appointments available for those who truly need them.</a:t>
            </a:r>
          </a:p>
        </p:txBody>
      </p:sp>
      <p:grpSp>
        <p:nvGrpSpPr>
          <p:cNvPr id="15" name="Group 2">
            <a:extLst>
              <a:ext uri="{FF2B5EF4-FFF2-40B4-BE49-F238E27FC236}">
                <a16:creationId xmlns:a16="http://schemas.microsoft.com/office/drawing/2014/main" id="{8798F176-84C8-50F9-941D-1C3620112727}"/>
              </a:ext>
            </a:extLst>
          </p:cNvPr>
          <p:cNvGrpSpPr/>
          <p:nvPr/>
        </p:nvGrpSpPr>
        <p:grpSpPr>
          <a:xfrm>
            <a:off x="12268201" y="0"/>
            <a:ext cx="6019799"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1137162" y="1479519"/>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1860373" y="2624198"/>
            <a:ext cx="265357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Getting you the help you need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7BC35-0212-1D2E-7FBE-040EA8C4532B}"/>
            </a:ext>
          </a:extLst>
        </p:cNvPr>
        <p:cNvGrpSpPr/>
        <p:nvPr/>
      </p:nvGrpSpPr>
      <p:grpSpPr>
        <a:xfrm>
          <a:off x="0" y="0"/>
          <a:ext cx="0" cy="0"/>
          <a:chOff x="0" y="0"/>
          <a:chExt cx="0" cy="0"/>
        </a:xfrm>
      </p:grpSpPr>
      <p:sp>
        <p:nvSpPr>
          <p:cNvPr id="11" name="TextBox 11">
            <a:extLst>
              <a:ext uri="{FF2B5EF4-FFF2-40B4-BE49-F238E27FC236}">
                <a16:creationId xmlns:a16="http://schemas.microsoft.com/office/drawing/2014/main" id="{96C434BF-B8E7-9766-8233-8C78C9B5896B}"/>
              </a:ext>
            </a:extLst>
          </p:cNvPr>
          <p:cNvSpPr txBox="1"/>
          <p:nvPr/>
        </p:nvSpPr>
        <p:spPr>
          <a:xfrm>
            <a:off x="1143000" y="2816602"/>
            <a:ext cx="8203309" cy="4895058"/>
          </a:xfrm>
          <a:prstGeom prst="rect">
            <a:avLst/>
          </a:prstGeom>
        </p:spPr>
        <p:txBody>
          <a:bodyPr wrap="square" lIns="0" tIns="0" rIns="0" bIns="0" rtlCol="0" anchor="t">
            <a:spAutoFit/>
          </a:bodyPr>
          <a:lstStyle/>
          <a:p>
            <a:pPr algn="just">
              <a:lnSpc>
                <a:spcPts val="3500"/>
              </a:lnSpc>
            </a:pPr>
            <a:r>
              <a:rPr lang="en-GB" sz="2400" b="1" dirty="0">
                <a:solidFill>
                  <a:srgbClr val="000000"/>
                </a:solidFill>
                <a:latin typeface="Arimo" panose="020B0604020202020204" charset="0"/>
                <a:ea typeface="Arimo" panose="020B0604020202020204" charset="0"/>
                <a:cs typeface="Arimo" panose="020B0604020202020204" charset="0"/>
              </a:rPr>
              <a:t>TBMG practice has embraced a range of additional roles to help you get the help you need. Our professionals include:</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Clinical Pharmacists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Pharmacy Technician</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Advanced Practitioners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Adult Mental Health Practitioner </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Children and Young People Mental Health Practitioner</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Social Prescribing Link Workers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First Contact Practitioners (MSK / Physio)</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Physician Associate</a:t>
            </a:r>
          </a:p>
        </p:txBody>
      </p:sp>
      <p:grpSp>
        <p:nvGrpSpPr>
          <p:cNvPr id="15" name="Group 2">
            <a:extLst>
              <a:ext uri="{FF2B5EF4-FFF2-40B4-BE49-F238E27FC236}">
                <a16:creationId xmlns:a16="http://schemas.microsoft.com/office/drawing/2014/main" id="{1709A2F8-8B76-5FDB-C8D5-E60BD29746E8}"/>
              </a:ext>
            </a:extLst>
          </p:cNvPr>
          <p:cNvGrpSpPr/>
          <p:nvPr/>
        </p:nvGrpSpPr>
        <p:grpSpPr>
          <a:xfrm>
            <a:off x="12268201" y="0"/>
            <a:ext cx="6019799" cy="10287000"/>
            <a:chOff x="0" y="0"/>
            <a:chExt cx="2380840" cy="4070845"/>
          </a:xfrm>
        </p:grpSpPr>
        <p:sp>
          <p:nvSpPr>
            <p:cNvPr id="16" name="Freeform 3">
              <a:extLst>
                <a:ext uri="{FF2B5EF4-FFF2-40B4-BE49-F238E27FC236}">
                  <a16:creationId xmlns:a16="http://schemas.microsoft.com/office/drawing/2014/main" id="{0E81ABFD-B804-0CE3-61EB-54B33C6ECA8F}"/>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DEFBA985-6333-BD73-A8A7-B86B9C60134F}"/>
              </a:ext>
            </a:extLst>
          </p:cNvPr>
          <p:cNvGrpSpPr>
            <a:grpSpLocks noChangeAspect="1"/>
          </p:cNvGrpSpPr>
          <p:nvPr/>
        </p:nvGrpSpPr>
        <p:grpSpPr>
          <a:xfrm>
            <a:off x="11137162" y="1479519"/>
            <a:ext cx="4099997" cy="4099997"/>
            <a:chOff x="0" y="0"/>
            <a:chExt cx="495300" cy="495300"/>
          </a:xfrm>
        </p:grpSpPr>
        <p:sp>
          <p:nvSpPr>
            <p:cNvPr id="18" name="Freeform 7">
              <a:extLst>
                <a:ext uri="{FF2B5EF4-FFF2-40B4-BE49-F238E27FC236}">
                  <a16:creationId xmlns:a16="http://schemas.microsoft.com/office/drawing/2014/main" id="{DECFD258-C2D0-FCF5-E2C6-2B1548DF857B}"/>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F495CBCD-6C8B-DC71-54E0-DEDF302EBD81}"/>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7F6A1C1D-5485-211B-67C0-B41464A66DF7}"/>
              </a:ext>
            </a:extLst>
          </p:cNvPr>
          <p:cNvSpPr txBox="1"/>
          <p:nvPr/>
        </p:nvSpPr>
        <p:spPr>
          <a:xfrm>
            <a:off x="11860373" y="2624198"/>
            <a:ext cx="265357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Getting you the help you need</a:t>
            </a:r>
          </a:p>
        </p:txBody>
      </p:sp>
    </p:spTree>
    <p:extLst>
      <p:ext uri="{BB962C8B-B14F-4D97-AF65-F5344CB8AC3E}">
        <p14:creationId xmlns:p14="http://schemas.microsoft.com/office/powerpoint/2010/main" val="1264876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5087600" y="0"/>
            <a:ext cx="3200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294269" y="810067"/>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4017480" y="2246467"/>
            <a:ext cx="265357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Clinical Pharmacists</a:t>
            </a:r>
          </a:p>
        </p:txBody>
      </p:sp>
      <p:sp>
        <p:nvSpPr>
          <p:cNvPr id="4" name="TextBox 3">
            <a:extLst>
              <a:ext uri="{FF2B5EF4-FFF2-40B4-BE49-F238E27FC236}">
                <a16:creationId xmlns:a16="http://schemas.microsoft.com/office/drawing/2014/main" id="{E1A3F2EC-E73F-4AD7-B3D9-41AB0194E4B7}"/>
              </a:ext>
            </a:extLst>
          </p:cNvPr>
          <p:cNvSpPr txBox="1"/>
          <p:nvPr/>
        </p:nvSpPr>
        <p:spPr>
          <a:xfrm>
            <a:off x="976112" y="1884724"/>
            <a:ext cx="12318156" cy="6211572"/>
          </a:xfrm>
          <a:prstGeom prst="rect">
            <a:avLst/>
          </a:prstGeom>
          <a:noFill/>
        </p:spPr>
        <p:txBody>
          <a:bodyPr wrap="square">
            <a:spAutoFit/>
          </a:bodyPr>
          <a:lstStyle/>
          <a:p>
            <a:pPr>
              <a:lnSpc>
                <a:spcPct val="107000"/>
              </a:lnSpc>
              <a:spcAft>
                <a:spcPts val="800"/>
              </a:spcAft>
            </a:pPr>
            <a:r>
              <a:rPr lang="en-GB" sz="2400" kern="100" dirty="0">
                <a:effectLst/>
                <a:latin typeface="Arimo" panose="020B0604020202020204" charset="0"/>
                <a:ea typeface="Arimo" panose="020B0604020202020204" charset="0"/>
                <a:cs typeface="Arimo" panose="020B0604020202020204" charset="0"/>
              </a:rPr>
              <a:t>Clinical pharmacists in primary care to enhance our healthcare services. Both bring a wealth of expertise to practice; they help to provide collaboration with healthcare teams and optimise medication management to improve patient outcomes</a:t>
            </a:r>
            <a:r>
              <a:rPr lang="en-GB" sz="2400" kern="100" dirty="0">
                <a:latin typeface="Arimo" panose="020B0604020202020204" charset="0"/>
                <a:ea typeface="Arimo" panose="020B0604020202020204" charset="0"/>
                <a:cs typeface="Arimo" panose="020B0604020202020204" charset="0"/>
              </a:rPr>
              <a:t> such as: </a:t>
            </a:r>
          </a:p>
          <a:p>
            <a:pPr>
              <a:lnSpc>
                <a:spcPct val="107000"/>
              </a:lnSpc>
              <a:spcAft>
                <a:spcPts val="800"/>
              </a:spcAft>
            </a:pPr>
            <a:endParaRPr lang="en-GB" sz="2400" kern="100" dirty="0">
              <a:effectLst/>
              <a:latin typeface="Arimo" panose="020B0604020202020204" charset="0"/>
              <a:ea typeface="Arimo" panose="020B0604020202020204" charset="0"/>
              <a:cs typeface="Arimo" panose="020B0604020202020204" charset="0"/>
            </a:endParaRP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They  complete medication reviews and may make appointments for you to have other tests, like blood tests.</a:t>
            </a: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 If you have a long-term condition, the clinical pharmacist can talk to you about the medicines you are taking to make sure they are working for you.</a:t>
            </a:r>
            <a:endParaRPr lang="en-GB" sz="2400" kern="100" dirty="0">
              <a:latin typeface="Arimo" panose="020B0604020202020204" charset="0"/>
              <a:ea typeface="Arimo" panose="020B0604020202020204" charset="0"/>
              <a:cs typeface="Arimo" panose="020B0604020202020204" charset="0"/>
            </a:endParaRP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If your medicine is making you feel bad, the clinical pharmacist can help by changing your medicine or changing how much medicine you are taking.</a:t>
            </a:r>
            <a:endParaRPr lang="en-GB" sz="2400" kern="100" dirty="0">
              <a:latin typeface="Arimo" panose="020B0604020202020204" charset="0"/>
              <a:ea typeface="Arimo" panose="020B0604020202020204" charset="0"/>
              <a:cs typeface="Arimo" panose="020B0604020202020204" charset="0"/>
            </a:endParaRP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If you take a few different medicines, the clinical pharmacist can help you make sure they are all working well together.</a:t>
            </a: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If your medicines have been changed while you were in hospital, the clinical pharmacist can help explain these changes and make sure the medicines are working well for you.</a:t>
            </a:r>
            <a:endParaRPr lang="en-GB" sz="2400" kern="100" dirty="0">
              <a:effectLst/>
              <a:latin typeface="Arimo" panose="020B0604020202020204" charset="0"/>
              <a:ea typeface="Arimo" panose="020B0604020202020204" charset="0"/>
              <a:cs typeface="Arimo" panose="020B0604020202020204" charset="0"/>
            </a:endParaRPr>
          </a:p>
        </p:txBody>
      </p:sp>
    </p:spTree>
    <p:extLst>
      <p:ext uri="{BB962C8B-B14F-4D97-AF65-F5344CB8AC3E}">
        <p14:creationId xmlns:p14="http://schemas.microsoft.com/office/powerpoint/2010/main" val="3686407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5011400" y="0"/>
            <a:ext cx="32766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564977" y="266700"/>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4" name="TextBox 9">
            <a:extLst>
              <a:ext uri="{FF2B5EF4-FFF2-40B4-BE49-F238E27FC236}">
                <a16:creationId xmlns:a16="http://schemas.microsoft.com/office/drawing/2014/main" id="{134C0547-327D-7303-71C8-1A62BF5339E3}"/>
              </a:ext>
            </a:extLst>
          </p:cNvPr>
          <p:cNvSpPr txBox="1"/>
          <p:nvPr/>
        </p:nvSpPr>
        <p:spPr>
          <a:xfrm>
            <a:off x="14324222" y="1703100"/>
            <a:ext cx="265357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Pharmacy Technician</a:t>
            </a:r>
          </a:p>
        </p:txBody>
      </p:sp>
      <p:sp>
        <p:nvSpPr>
          <p:cNvPr id="3" name="TextBox 2">
            <a:extLst>
              <a:ext uri="{FF2B5EF4-FFF2-40B4-BE49-F238E27FC236}">
                <a16:creationId xmlns:a16="http://schemas.microsoft.com/office/drawing/2014/main" id="{557EFDF2-0B71-2E23-E7E4-0A2EC19206AE}"/>
              </a:ext>
            </a:extLst>
          </p:cNvPr>
          <p:cNvSpPr txBox="1"/>
          <p:nvPr/>
        </p:nvSpPr>
        <p:spPr>
          <a:xfrm>
            <a:off x="1556088" y="2930295"/>
            <a:ext cx="11443370" cy="4893647"/>
          </a:xfrm>
          <a:prstGeom prst="rect">
            <a:avLst/>
          </a:prstGeom>
          <a:noFill/>
        </p:spPr>
        <p:txBody>
          <a:bodyPr wrap="square">
            <a:spAutoFit/>
          </a:bodyPr>
          <a:lstStyle/>
          <a:p>
            <a:pPr>
              <a:buNone/>
            </a:pPr>
            <a:r>
              <a:rPr lang="en-GB" sz="2400" dirty="0">
                <a:latin typeface="Arimo" panose="020B0604020202020204" charset="0"/>
                <a:ea typeface="Arimo" panose="020B0604020202020204" charset="0"/>
                <a:cs typeface="Arimo" panose="020B0604020202020204" charset="0"/>
              </a:rPr>
              <a:t>A pharmacy technician in general practice plays a key role in managing medicines and supporting safe, effective patient care. They work alongside GPs, pharmacists, and other healthcare staff to:</a:t>
            </a:r>
          </a:p>
          <a:p>
            <a:pPr>
              <a:buNone/>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Review and update medication records to ensure accuracy and safety</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Support medication reviews by gathering information and helping implement changes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Improve prescribing processes, such as managing repeat prescriptions, reducing waste, and ensuring cost-effective choices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Monitor high-risk medicines and follow up with patients where needed</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Help with audits, safety checks, and quality improvement projects related to medicines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Provide patients with clear information about their medicines (within their scope)</a:t>
            </a:r>
          </a:p>
        </p:txBody>
      </p:sp>
    </p:spTree>
    <p:extLst>
      <p:ext uri="{BB962C8B-B14F-4D97-AF65-F5344CB8AC3E}">
        <p14:creationId xmlns:p14="http://schemas.microsoft.com/office/powerpoint/2010/main" val="1403029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C6F341-27FA-A01C-7C8D-8B3F4D7D65AC}"/>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880D85BC-E663-0D2D-B499-44DC878DCE5B}"/>
              </a:ext>
            </a:extLst>
          </p:cNvPr>
          <p:cNvGrpSpPr/>
          <p:nvPr/>
        </p:nvGrpSpPr>
        <p:grpSpPr>
          <a:xfrm>
            <a:off x="15011400" y="0"/>
            <a:ext cx="3276600" cy="10287000"/>
            <a:chOff x="0" y="0"/>
            <a:chExt cx="2380840" cy="4070845"/>
          </a:xfrm>
        </p:grpSpPr>
        <p:sp>
          <p:nvSpPr>
            <p:cNvPr id="16" name="Freeform 3">
              <a:extLst>
                <a:ext uri="{FF2B5EF4-FFF2-40B4-BE49-F238E27FC236}">
                  <a16:creationId xmlns:a16="http://schemas.microsoft.com/office/drawing/2014/main" id="{EE074FB7-E814-06C4-596C-9BC296F53CDB}"/>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7456C7-7215-FEC9-95DD-A639D43E5F00}"/>
              </a:ext>
            </a:extLst>
          </p:cNvPr>
          <p:cNvGrpSpPr>
            <a:grpSpLocks noChangeAspect="1"/>
          </p:cNvGrpSpPr>
          <p:nvPr/>
        </p:nvGrpSpPr>
        <p:grpSpPr>
          <a:xfrm>
            <a:off x="13564977" y="266700"/>
            <a:ext cx="4099997" cy="4099997"/>
            <a:chOff x="0" y="0"/>
            <a:chExt cx="495300" cy="495300"/>
          </a:xfrm>
        </p:grpSpPr>
        <p:sp>
          <p:nvSpPr>
            <p:cNvPr id="18" name="Freeform 7">
              <a:extLst>
                <a:ext uri="{FF2B5EF4-FFF2-40B4-BE49-F238E27FC236}">
                  <a16:creationId xmlns:a16="http://schemas.microsoft.com/office/drawing/2014/main" id="{B3A1AAAF-8D7F-5245-517B-69DB00293BE9}"/>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A633874D-D8E1-4E7F-B110-B99D5687DDA4}"/>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4" name="TextBox 9">
            <a:extLst>
              <a:ext uri="{FF2B5EF4-FFF2-40B4-BE49-F238E27FC236}">
                <a16:creationId xmlns:a16="http://schemas.microsoft.com/office/drawing/2014/main" id="{40C0EB2B-CCB3-5F8E-FCE6-7D961A5E8F6A}"/>
              </a:ext>
            </a:extLst>
          </p:cNvPr>
          <p:cNvSpPr txBox="1"/>
          <p:nvPr/>
        </p:nvSpPr>
        <p:spPr>
          <a:xfrm>
            <a:off x="14288188" y="1406409"/>
            <a:ext cx="265357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Advanced Nurse Practitioner</a:t>
            </a:r>
          </a:p>
        </p:txBody>
      </p:sp>
      <p:sp>
        <p:nvSpPr>
          <p:cNvPr id="2" name="Rectangle 1">
            <a:extLst>
              <a:ext uri="{FF2B5EF4-FFF2-40B4-BE49-F238E27FC236}">
                <a16:creationId xmlns:a16="http://schemas.microsoft.com/office/drawing/2014/main" id="{026D8F73-209F-7DC5-0C3F-18EFE80DA743}"/>
              </a:ext>
            </a:extLst>
          </p:cNvPr>
          <p:cNvSpPr>
            <a:spLocks noChangeArrowheads="1"/>
          </p:cNvSpPr>
          <p:nvPr/>
        </p:nvSpPr>
        <p:spPr bwMode="auto">
          <a:xfrm>
            <a:off x="1447800" y="1775741"/>
            <a:ext cx="10515600" cy="60016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rPr>
              <a:t>The Advanced Nurse Practitioner role: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rPr>
              <a:t>can assess, diagnose, and treat a wide range of conditions</a:t>
            </a:r>
          </a:p>
          <a:p>
            <a:pPr marL="342900" marR="0" lvl="0" indent="-342900" algn="l" defTabSz="914400" rtl="0" eaLnBrk="0" fontAlgn="ctr" latinLnBrk="0" hangingPunct="0">
              <a:lnSpc>
                <a:spcPct val="100000"/>
              </a:lnSpc>
              <a:spcBef>
                <a:spcPct val="0"/>
              </a:spcBef>
              <a:spcAft>
                <a:spcPct val="0"/>
              </a:spcAft>
              <a:buClrTx/>
              <a:buSzTx/>
              <a:buFont typeface="Arial" panose="020B0604020202020204" pitchFamily="34" charset="0"/>
              <a:buChar char="•"/>
              <a:tabLst/>
            </a:pPr>
            <a:r>
              <a:rPr kumimoji="0" lang="en-US" altLang="en-US" sz="2400"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rPr>
              <a:t>can prescribe medications and issue Med 3 (fit notes)</a:t>
            </a:r>
          </a:p>
          <a:p>
            <a:pPr marL="342900" marR="0" lvl="0" indent="-342900" algn="l" defTabSz="914400" rtl="0" eaLnBrk="0" fontAlgn="ctr" latinLnBrk="0" hangingPunct="0">
              <a:lnSpc>
                <a:spcPct val="100000"/>
              </a:lnSpc>
              <a:spcBef>
                <a:spcPct val="0"/>
              </a:spcBef>
              <a:spcAft>
                <a:spcPct val="0"/>
              </a:spcAft>
              <a:buClrTx/>
              <a:buSzTx/>
              <a:buFont typeface="Arial" panose="020B0604020202020204" pitchFamily="34" charset="0"/>
              <a:buChar char="•"/>
              <a:tabLst/>
            </a:pPr>
            <a:r>
              <a:rPr kumimoji="0" lang="en-US" altLang="en-US" sz="2400"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rPr>
              <a:t>has specialist training in assessing sick children (from 6 months old)</a:t>
            </a:r>
          </a:p>
          <a:p>
            <a:pPr marL="342900" marR="0" lvl="0" indent="-342900" algn="l" defTabSz="914400" rtl="0" eaLnBrk="0" fontAlgn="ctr" latinLnBrk="0" hangingPunct="0">
              <a:lnSpc>
                <a:spcPct val="100000"/>
              </a:lnSpc>
              <a:spcBef>
                <a:spcPct val="0"/>
              </a:spcBef>
              <a:spcAft>
                <a:spcPct val="0"/>
              </a:spcAft>
              <a:buClrTx/>
              <a:buSzTx/>
              <a:buFont typeface="Arial" panose="020B0604020202020204" pitchFamily="34" charset="0"/>
              <a:buChar char="•"/>
              <a:tabLst/>
            </a:pPr>
            <a:r>
              <a:rPr kumimoji="0" lang="en-US" altLang="en-US" sz="2400"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rPr>
              <a:t>has expertise in women’s health and mental health</a:t>
            </a:r>
          </a:p>
          <a:p>
            <a:pPr marL="342900" marR="0" lvl="0" indent="-342900" algn="l" defTabSz="914400" rtl="0" eaLnBrk="0" fontAlgn="ctr" latinLnBrk="0" hangingPunct="0">
              <a:lnSpc>
                <a:spcPct val="100000"/>
              </a:lnSpc>
              <a:spcBef>
                <a:spcPct val="0"/>
              </a:spcBef>
              <a:spcAft>
                <a:spcPct val="0"/>
              </a:spcAft>
              <a:buClrTx/>
              <a:buSzTx/>
              <a:buFont typeface="Arial" panose="020B0604020202020204" pitchFamily="34" charset="0"/>
              <a:buChar char="•"/>
              <a:tabLst/>
            </a:pPr>
            <a:r>
              <a:rPr kumimoji="0" lang="en-US" altLang="en-US" sz="2400"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rPr>
              <a:t>has extensive experience in palliative care and supporting patients with complex, long-term conditions</a:t>
            </a:r>
            <a:endParaRPr kumimoji="0" lang="en-US" altLang="en-US" sz="2400" i="0" u="none" strike="noStrike" cap="none" normalizeH="0" baseline="0" dirty="0">
              <a:ln>
                <a:noFill/>
              </a:ln>
              <a:solidFill>
                <a:schemeClr val="tx1"/>
              </a:solidFill>
              <a:effectLst/>
              <a:latin typeface="Arimo" panose="020B0604020202020204" charset="0"/>
              <a:ea typeface="Arimo" panose="020B0604020202020204" charset="0"/>
              <a:cs typeface="Arimo" panose="020B060402020202020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solidFill>
                <a:srgbClr val="080809"/>
              </a:solidFill>
              <a:latin typeface="Arimo" panose="020B0604020202020204" charset="0"/>
              <a:ea typeface="Arimo" panose="020B0604020202020204" charset="0"/>
              <a:cs typeface="Arimo" panose="020B060402020202020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rPr>
              <a:t>How </a:t>
            </a:r>
            <a:r>
              <a:rPr lang="en-US" altLang="en-US" sz="2400" b="1" dirty="0">
                <a:solidFill>
                  <a:srgbClr val="080809"/>
                </a:solidFill>
                <a:latin typeface="Arimo" panose="020B0604020202020204" charset="0"/>
                <a:ea typeface="Arimo" panose="020B0604020202020204" charset="0"/>
                <a:cs typeface="Arimo" panose="020B0604020202020204" charset="0"/>
              </a:rPr>
              <a:t>is this different from a practice nurse?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rPr>
              <a:t>Practice Nurses provide essential care such as vaccinations, wound care, and chronic disease management.</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i="0" u="none" strike="noStrike" cap="none" normalizeH="0" baseline="0" dirty="0">
                <a:ln>
                  <a:noFill/>
                </a:ln>
                <a:solidFill>
                  <a:srgbClr val="080809"/>
                </a:solidFill>
                <a:effectLst/>
                <a:latin typeface="Arimo" panose="020B0604020202020204" charset="0"/>
                <a:ea typeface="Arimo" panose="020B0604020202020204" charset="0"/>
                <a:cs typeface="Arimo" panose="020B0604020202020204" charset="0"/>
              </a:rPr>
              <a:t>As an ANP has advanced medical training they’re allowed to diagnose illnesses, prescribe treatments, and manage acute conditions—just like a GP.</a:t>
            </a:r>
            <a:endParaRPr kumimoji="0" lang="en-US" altLang="en-US" sz="2400" i="0" u="none" strike="noStrike" cap="none" normalizeH="0" baseline="0" dirty="0">
              <a:ln>
                <a:noFill/>
              </a:ln>
              <a:solidFill>
                <a:schemeClr val="tx1"/>
              </a:solidFill>
              <a:effectLst/>
              <a:latin typeface="Arimo" panose="020B0604020202020204" charset="0"/>
              <a:ea typeface="Arimo" panose="020B0604020202020204" charset="0"/>
              <a:cs typeface="Arimo" panose="020B0604020202020204" charset="0"/>
            </a:endParaRPr>
          </a:p>
        </p:txBody>
      </p:sp>
    </p:spTree>
    <p:extLst>
      <p:ext uri="{BB962C8B-B14F-4D97-AF65-F5344CB8AC3E}">
        <p14:creationId xmlns:p14="http://schemas.microsoft.com/office/powerpoint/2010/main" val="2231796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4020800" y="0"/>
            <a:ext cx="42672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4" name="TextBox 9">
            <a:extLst>
              <a:ext uri="{FF2B5EF4-FFF2-40B4-BE49-F238E27FC236}">
                <a16:creationId xmlns:a16="http://schemas.microsoft.com/office/drawing/2014/main" id="{A65DAC14-6DDA-010F-177B-ADA94E035447}"/>
              </a:ext>
            </a:extLst>
          </p:cNvPr>
          <p:cNvSpPr txBox="1"/>
          <p:nvPr/>
        </p:nvSpPr>
        <p:spPr>
          <a:xfrm>
            <a:off x="12942246" y="2929366"/>
            <a:ext cx="265357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Adult Mental Health</a:t>
            </a:r>
          </a:p>
        </p:txBody>
      </p:sp>
      <p:sp>
        <p:nvSpPr>
          <p:cNvPr id="4" name="TextBox 3">
            <a:extLst>
              <a:ext uri="{FF2B5EF4-FFF2-40B4-BE49-F238E27FC236}">
                <a16:creationId xmlns:a16="http://schemas.microsoft.com/office/drawing/2014/main" id="{1945547F-62BA-EC62-5D37-BCEB87F22672}"/>
              </a:ext>
            </a:extLst>
          </p:cNvPr>
          <p:cNvSpPr txBox="1"/>
          <p:nvPr/>
        </p:nvSpPr>
        <p:spPr>
          <a:xfrm>
            <a:off x="512800" y="729794"/>
            <a:ext cx="11706234" cy="9095567"/>
          </a:xfrm>
          <a:prstGeom prst="rect">
            <a:avLst/>
          </a:prstGeom>
          <a:noFill/>
        </p:spPr>
        <p:txBody>
          <a:bodyPr wrap="square">
            <a:spAutoFit/>
          </a:bodyPr>
          <a:lstStyle/>
          <a:p>
            <a:pPr>
              <a:lnSpc>
                <a:spcPct val="107000"/>
              </a:lnSpc>
              <a:spcAft>
                <a:spcPts val="800"/>
              </a:spcAft>
            </a:pPr>
            <a:r>
              <a:rPr lang="en-GB" sz="2400" kern="100" dirty="0">
                <a:effectLst/>
                <a:latin typeface="Arimo" panose="020B0604020202020204" charset="0"/>
                <a:ea typeface="Arimo" panose="020B0604020202020204" charset="0"/>
                <a:cs typeface="Arimo" panose="020B0604020202020204" charset="0"/>
              </a:rPr>
              <a:t>Our adult mental health practitioner is on hand to provide adults with emotional and practical support whilst improving access to relevant mental health services, allowing for longer appointments than traditional GP appointments and allowing some patients to be seen sooner than they otherwise might have been.</a:t>
            </a:r>
          </a:p>
          <a:p>
            <a:pPr>
              <a:lnSpc>
                <a:spcPct val="107000"/>
              </a:lnSpc>
              <a:spcAft>
                <a:spcPts val="800"/>
              </a:spcAft>
            </a:pPr>
            <a:r>
              <a:rPr lang="en-GB" sz="2400" kern="100" dirty="0">
                <a:latin typeface="Arimo" panose="020B0604020202020204" charset="0"/>
                <a:ea typeface="Arimo" panose="020B0604020202020204" charset="0"/>
                <a:cs typeface="Arimo" panose="020B0604020202020204" charset="0"/>
              </a:rPr>
              <a:t>They work </a:t>
            </a:r>
            <a:r>
              <a:rPr lang="en-GB" sz="2400" kern="100" dirty="0">
                <a:effectLst/>
                <a:latin typeface="Arimo" panose="020B0604020202020204" charset="0"/>
                <a:ea typeface="Arimo" panose="020B0604020202020204" charset="0"/>
                <a:cs typeface="Arimo" panose="020B0604020202020204" charset="0"/>
              </a:rPr>
              <a:t>alongside our GPs, nurses, and other clinical services to provide a first point of contact service for patients to book in with to give advice, guidance, and treatment for patients with mental health symptoms such as:</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Low Mood</a:t>
            </a:r>
            <a:endParaRPr lang="en-GB" sz="2400" kern="100" dirty="0">
              <a:latin typeface="Arimo" panose="020B0604020202020204" charset="0"/>
              <a:ea typeface="Arimo" panose="020B0604020202020204" charset="0"/>
              <a:cs typeface="Arimo" panose="020B0604020202020204" charset="0"/>
            </a:endParaRP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Anxiety</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Depression</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Trauma</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PTSD</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Hearing Voices/Symptoms of Psychosis.</a:t>
            </a:r>
          </a:p>
          <a:p>
            <a:pPr marL="342900" indent="-342900">
              <a:lnSpc>
                <a:spcPct val="107000"/>
              </a:lnSpc>
              <a:spcAft>
                <a:spcPts val="800"/>
              </a:spcAft>
              <a:buFont typeface="Arial" panose="020B0604020202020204" pitchFamily="34" charset="0"/>
              <a:buChar char="•"/>
            </a:pPr>
            <a:endParaRPr lang="en-GB" sz="2400" kern="100" dirty="0">
              <a:latin typeface="Arimo" panose="020B0604020202020204" charset="0"/>
              <a:ea typeface="Arimo" panose="020B0604020202020204" charset="0"/>
              <a:cs typeface="Arimo" panose="020B0604020202020204" charset="0"/>
            </a:endParaRPr>
          </a:p>
          <a:p>
            <a:pPr>
              <a:lnSpc>
                <a:spcPct val="107000"/>
              </a:lnSpc>
              <a:spcAft>
                <a:spcPts val="800"/>
              </a:spcAft>
            </a:pPr>
            <a:r>
              <a:rPr lang="en-GB" sz="2400" kern="100" dirty="0">
                <a:effectLst/>
                <a:latin typeface="Arimo" panose="020B0604020202020204" charset="0"/>
                <a:ea typeface="Arimo" panose="020B0604020202020204" charset="0"/>
                <a:cs typeface="Arimo" panose="020B0604020202020204" charset="0"/>
              </a:rPr>
              <a:t>You may even find a GP will book you an appointment with th</a:t>
            </a:r>
            <a:r>
              <a:rPr lang="en-GB" sz="2400" kern="100" dirty="0">
                <a:latin typeface="Arimo" panose="020B0604020202020204" charset="0"/>
                <a:ea typeface="Arimo" panose="020B0604020202020204" charset="0"/>
                <a:cs typeface="Arimo" panose="020B0604020202020204" charset="0"/>
              </a:rPr>
              <a:t>e mental health nurse.</a:t>
            </a:r>
            <a:endParaRPr lang="en-GB" sz="2400" kern="100" dirty="0">
              <a:effectLst/>
              <a:latin typeface="Arimo" panose="020B0604020202020204" charset="0"/>
              <a:ea typeface="Arimo" panose="020B0604020202020204" charset="0"/>
              <a:cs typeface="Arimo" panose="020B0604020202020204" charset="0"/>
            </a:endParaRPr>
          </a:p>
          <a:p>
            <a:pPr>
              <a:lnSpc>
                <a:spcPct val="107000"/>
              </a:lnSpc>
              <a:spcAft>
                <a:spcPts val="800"/>
              </a:spcAft>
            </a:pPr>
            <a:endParaRPr lang="en-GB" sz="2400" kern="100" dirty="0">
              <a:latin typeface="Arimo" panose="020B0604020202020204" charset="0"/>
              <a:ea typeface="Arimo" panose="020B0604020202020204" charset="0"/>
              <a:cs typeface="Arimo" panose="020B0604020202020204" charset="0"/>
            </a:endParaRPr>
          </a:p>
          <a:p>
            <a:pPr>
              <a:lnSpc>
                <a:spcPct val="107000"/>
              </a:lnSpc>
              <a:spcAft>
                <a:spcPts val="800"/>
              </a:spcAft>
            </a:pPr>
            <a:r>
              <a:rPr lang="en-GB" sz="2400" b="1" kern="100" dirty="0">
                <a:effectLst/>
                <a:latin typeface="Arimo" panose="020B0604020202020204" charset="0"/>
                <a:ea typeface="Arimo" panose="020B0604020202020204" charset="0"/>
                <a:cs typeface="Arimo" panose="020B0604020202020204" charset="0"/>
              </a:rPr>
              <a:t>Please Note:</a:t>
            </a:r>
            <a:r>
              <a:rPr lang="en-GB" sz="2400" kern="100" dirty="0">
                <a:effectLst/>
                <a:latin typeface="Arimo" panose="020B0604020202020204" charset="0"/>
                <a:ea typeface="Arimo" panose="020B0604020202020204" charset="0"/>
                <a:cs typeface="Arimo" panose="020B0604020202020204" charset="0"/>
              </a:rPr>
              <a:t> The service is for patients that are aged 18+ and are not currently receiving mental health treatment via a secondary service (e.g. hospitals, psychological wellbeing services, community mental health teams (CMHTs), crisis resolution and home treatment teams).</a:t>
            </a:r>
          </a:p>
        </p:txBody>
      </p:sp>
    </p:spTree>
    <p:extLst>
      <p:ext uri="{BB962C8B-B14F-4D97-AF65-F5344CB8AC3E}">
        <p14:creationId xmlns:p14="http://schemas.microsoft.com/office/powerpoint/2010/main" val="662098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2147</TotalTime>
  <Words>1433</Words>
  <Application>Microsoft Office PowerPoint</Application>
  <PresentationFormat>Custom</PresentationFormat>
  <Paragraphs>154</Paragraphs>
  <Slides>16</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Arimo</vt:lpstr>
      <vt:lpstr>Calibri</vt:lpstr>
      <vt:lpstr>FontAwesome</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Hallsworth Daniel</dc:creator>
  <cp:lastModifiedBy>HALLSWORTH, Daniel (THORNABY BARWICK MEDICAL GROUP)</cp:lastModifiedBy>
  <cp:revision>139</cp:revision>
  <dcterms:created xsi:type="dcterms:W3CDTF">2006-08-16T00:00:00Z</dcterms:created>
  <dcterms:modified xsi:type="dcterms:W3CDTF">2025-05-14T07:13:36Z</dcterms:modified>
  <dc:identifier>DAFaEzuc24s</dc:identifier>
</cp:coreProperties>
</file>